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7" r:id="rId2"/>
    <p:sldId id="266" r:id="rId3"/>
    <p:sldId id="267" r:id="rId4"/>
    <p:sldId id="658" r:id="rId5"/>
    <p:sldId id="273" r:id="rId6"/>
    <p:sldId id="655" r:id="rId7"/>
    <p:sldId id="651" r:id="rId8"/>
    <p:sldId id="270" r:id="rId9"/>
    <p:sldId id="276" r:id="rId10"/>
    <p:sldId id="278" r:id="rId11"/>
    <p:sldId id="647" r:id="rId12"/>
    <p:sldId id="269" r:id="rId13"/>
    <p:sldId id="656" r:id="rId14"/>
    <p:sldId id="316" r:id="rId15"/>
    <p:sldId id="274" r:id="rId16"/>
    <p:sldId id="657" r:id="rId17"/>
    <p:sldId id="291" r:id="rId18"/>
    <p:sldId id="294" r:id="rId19"/>
    <p:sldId id="296" r:id="rId20"/>
    <p:sldId id="295" r:id="rId21"/>
    <p:sldId id="646" r:id="rId22"/>
  </p:sldIdLst>
  <p:sldSz cx="12192000" cy="6858000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7" autoAdjust="0"/>
    <p:restoredTop sz="95000" autoAdjust="0"/>
  </p:normalViewPr>
  <p:slideViewPr>
    <p:cSldViewPr snapToGrid="0" snapToObjects="1">
      <p:cViewPr varScale="1">
        <p:scale>
          <a:sx n="88" d="100"/>
          <a:sy n="88" d="100"/>
        </p:scale>
        <p:origin x="99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855194172990589E-2"/>
          <c:y val="2.5384266594661788E-2"/>
          <c:w val="0.86680999017842253"/>
          <c:h val="0.8419490516972214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52</c:v>
                </c:pt>
                <c:pt idx="1">
                  <c:v>195</c:v>
                </c:pt>
                <c:pt idx="2">
                  <c:v>383</c:v>
                </c:pt>
                <c:pt idx="3">
                  <c:v>247</c:v>
                </c:pt>
                <c:pt idx="4">
                  <c:v>566</c:v>
                </c:pt>
                <c:pt idx="5">
                  <c:v>359</c:v>
                </c:pt>
                <c:pt idx="6">
                  <c:v>524</c:v>
                </c:pt>
                <c:pt idx="7">
                  <c:v>572</c:v>
                </c:pt>
                <c:pt idx="8">
                  <c:v>1273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DE-454D-9901-99D430CF92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2679359"/>
        <c:axId val="1752672703"/>
      </c:lineChart>
      <c:catAx>
        <c:axId val="1752679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752672703"/>
        <c:crosses val="autoZero"/>
        <c:auto val="1"/>
        <c:lblAlgn val="ctr"/>
        <c:lblOffset val="100"/>
        <c:noMultiLvlLbl val="0"/>
      </c:catAx>
      <c:valAx>
        <c:axId val="1752672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7526793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nb-N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'Ark1'!$F$38</c:f>
              <c:strCache>
                <c:ptCount val="1"/>
                <c:pt idx="0">
                  <c:v>Initiativ-takende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'Ark1'!$E$39:$E$43</c:f>
              <c:strCache>
                <c:ptCount val="5"/>
                <c:pt idx="0">
                  <c:v>Politikere</c:v>
                </c:pt>
                <c:pt idx="1">
                  <c:v>Den administrative ledelsen</c:v>
                </c:pt>
                <c:pt idx="2">
                  <c:v>Virksomhetsledere</c:v>
                </c:pt>
                <c:pt idx="3">
                  <c:v>Fagforeninger og deres representanter</c:v>
                </c:pt>
                <c:pt idx="4">
                  <c:v>Ansatte i kommunale virksomheter</c:v>
                </c:pt>
              </c:strCache>
            </c:strRef>
          </c:cat>
          <c:val>
            <c:numRef>
              <c:f>'Ark1'!$F$39:$F$43</c:f>
              <c:numCache>
                <c:formatCode>General</c:formatCode>
                <c:ptCount val="5"/>
                <c:pt idx="0">
                  <c:v>20</c:v>
                </c:pt>
                <c:pt idx="1">
                  <c:v>85</c:v>
                </c:pt>
                <c:pt idx="2">
                  <c:v>11</c:v>
                </c:pt>
                <c:pt idx="3">
                  <c:v>10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E8-4090-9462-75199726D255}"/>
            </c:ext>
          </c:extLst>
        </c:ser>
        <c:ser>
          <c:idx val="1"/>
          <c:order val="1"/>
          <c:tx>
            <c:strRef>
              <c:f>'Ark1'!$G$38</c:f>
              <c:strCache>
                <c:ptCount val="1"/>
                <c:pt idx="0">
                  <c:v>Støttende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'Ark1'!$E$39:$E$43</c:f>
              <c:strCache>
                <c:ptCount val="5"/>
                <c:pt idx="0">
                  <c:v>Politikere</c:v>
                </c:pt>
                <c:pt idx="1">
                  <c:v>Den administrative ledelsen</c:v>
                </c:pt>
                <c:pt idx="2">
                  <c:v>Virksomhetsledere</c:v>
                </c:pt>
                <c:pt idx="3">
                  <c:v>Fagforeninger og deres representanter</c:v>
                </c:pt>
                <c:pt idx="4">
                  <c:v>Ansatte i kommunale virksomheter</c:v>
                </c:pt>
              </c:strCache>
            </c:strRef>
          </c:cat>
          <c:val>
            <c:numRef>
              <c:f>'Ark1'!$G$39:$G$43</c:f>
              <c:numCache>
                <c:formatCode>General</c:formatCode>
                <c:ptCount val="5"/>
                <c:pt idx="0">
                  <c:v>60</c:v>
                </c:pt>
                <c:pt idx="1">
                  <c:v>15</c:v>
                </c:pt>
                <c:pt idx="2">
                  <c:v>81</c:v>
                </c:pt>
                <c:pt idx="3">
                  <c:v>75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E8-4090-9462-75199726D255}"/>
            </c:ext>
          </c:extLst>
        </c:ser>
        <c:ser>
          <c:idx val="2"/>
          <c:order val="2"/>
          <c:tx>
            <c:strRef>
              <c:f>'Ark1'!$H$38</c:f>
              <c:strCache>
                <c:ptCount val="1"/>
                <c:pt idx="0">
                  <c:v>Skeptiske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'Ark1'!$E$39:$E$43</c:f>
              <c:strCache>
                <c:ptCount val="5"/>
                <c:pt idx="0">
                  <c:v>Politikere</c:v>
                </c:pt>
                <c:pt idx="1">
                  <c:v>Den administrative ledelsen</c:v>
                </c:pt>
                <c:pt idx="2">
                  <c:v>Virksomhetsledere</c:v>
                </c:pt>
                <c:pt idx="3">
                  <c:v>Fagforeninger og deres representanter</c:v>
                </c:pt>
                <c:pt idx="4">
                  <c:v>Ansatte i kommunale virksomheter</c:v>
                </c:pt>
              </c:strCache>
            </c:strRef>
          </c:cat>
          <c:val>
            <c:numRef>
              <c:f>'Ark1'!$H$39:$H$43</c:f>
              <c:numCache>
                <c:formatCode>General</c:formatCode>
                <c:ptCount val="5"/>
                <c:pt idx="0">
                  <c:v>15</c:v>
                </c:pt>
                <c:pt idx="1">
                  <c:v>0</c:v>
                </c:pt>
                <c:pt idx="2">
                  <c:v>4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E8-4090-9462-75199726D255}"/>
            </c:ext>
          </c:extLst>
        </c:ser>
        <c:ser>
          <c:idx val="3"/>
          <c:order val="3"/>
          <c:tx>
            <c:strRef>
              <c:f>'Ark1'!$I$38</c:f>
              <c:strCache>
                <c:ptCount val="1"/>
                <c:pt idx="0">
                  <c:v>Passive/ ikke involvert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'Ark1'!$E$39:$E$43</c:f>
              <c:strCache>
                <c:ptCount val="5"/>
                <c:pt idx="0">
                  <c:v>Politikere</c:v>
                </c:pt>
                <c:pt idx="1">
                  <c:v>Den administrative ledelsen</c:v>
                </c:pt>
                <c:pt idx="2">
                  <c:v>Virksomhetsledere</c:v>
                </c:pt>
                <c:pt idx="3">
                  <c:v>Fagforeninger og deres representanter</c:v>
                </c:pt>
                <c:pt idx="4">
                  <c:v>Ansatte i kommunale virksomheter</c:v>
                </c:pt>
              </c:strCache>
            </c:strRef>
          </c:cat>
          <c:val>
            <c:numRef>
              <c:f>'Ark1'!$I$39:$I$43</c:f>
              <c:numCache>
                <c:formatCode>General</c:formatCode>
                <c:ptCount val="5"/>
                <c:pt idx="0">
                  <c:v>5</c:v>
                </c:pt>
                <c:pt idx="1">
                  <c:v>0</c:v>
                </c:pt>
                <c:pt idx="2">
                  <c:v>4</c:v>
                </c:pt>
                <c:pt idx="3">
                  <c:v>7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E8-4090-9462-75199726D2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5439279"/>
        <c:axId val="685436783"/>
      </c:barChart>
      <c:catAx>
        <c:axId val="68543927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85436783"/>
        <c:crosses val="autoZero"/>
        <c:auto val="1"/>
        <c:lblAlgn val="ctr"/>
        <c:lblOffset val="100"/>
        <c:noMultiLvlLbl val="0"/>
      </c:catAx>
      <c:valAx>
        <c:axId val="685436783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85439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b-NO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579512119808551"/>
          <c:y val="0.12330758952763494"/>
          <c:w val="0.50478095568936232"/>
          <c:h val="0.8623035029685122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'Ark1'!$B$17:$B$21</c:f>
              <c:strCache>
                <c:ptCount val="5"/>
                <c:pt idx="0">
                  <c:v>Skole og oppvekst</c:v>
                </c:pt>
                <c:pt idx="1">
                  <c:v>Helse og omsorg</c:v>
                </c:pt>
                <c:pt idx="2">
                  <c:v>Plan og miljø</c:v>
                </c:pt>
                <c:pt idx="3">
                  <c:v>Kultur og fritid</c:v>
                </c:pt>
                <c:pt idx="4">
                  <c:v>Sosiale ytelser og arbeid (NAV)</c:v>
                </c:pt>
              </c:strCache>
            </c:strRef>
          </c:cat>
          <c:val>
            <c:numRef>
              <c:f>'Ark1'!$C$17:$C$21</c:f>
              <c:numCache>
                <c:formatCode>General</c:formatCode>
                <c:ptCount val="5"/>
                <c:pt idx="0">
                  <c:v>75</c:v>
                </c:pt>
                <c:pt idx="1">
                  <c:v>71</c:v>
                </c:pt>
                <c:pt idx="2">
                  <c:v>63</c:v>
                </c:pt>
                <c:pt idx="3">
                  <c:v>61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52-2242-A47F-6B9C2C1381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06291616"/>
        <c:axId val="2107588560"/>
      </c:barChart>
      <c:catAx>
        <c:axId val="21062916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107588560"/>
        <c:crosses val="autoZero"/>
        <c:auto val="1"/>
        <c:lblAlgn val="ctr"/>
        <c:lblOffset val="100"/>
        <c:noMultiLvlLbl val="0"/>
      </c:catAx>
      <c:valAx>
        <c:axId val="2107588560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10629161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'Ark1'!$D$1:$D$5</c:f>
              <c:strCache>
                <c:ptCount val="5"/>
                <c:pt idx="0">
                  <c:v>Hindre at overdreven styring og kontroll tar tid fra kjerneoppgaver</c:v>
                </c:pt>
                <c:pt idx="1">
                  <c:v>Styrke medarbeidernes motivasjon</c:v>
                </c:pt>
                <c:pt idx="2">
                  <c:v>Øke de ansattes mulighet til å finne innovative løsninger</c:v>
                </c:pt>
                <c:pt idx="3">
                  <c:v>Øke de ansattes mulighet for å utøve faglig skjønn</c:v>
                </c:pt>
                <c:pt idx="4">
                  <c:v>Styrke kommunens omdømme</c:v>
                </c:pt>
              </c:strCache>
            </c:strRef>
          </c:cat>
          <c:val>
            <c:numRef>
              <c:f>'Ark1'!$E$1:$E$5</c:f>
              <c:numCache>
                <c:formatCode>General</c:formatCode>
                <c:ptCount val="5"/>
                <c:pt idx="0">
                  <c:v>47</c:v>
                </c:pt>
                <c:pt idx="1">
                  <c:v>47</c:v>
                </c:pt>
                <c:pt idx="2">
                  <c:v>47</c:v>
                </c:pt>
                <c:pt idx="3">
                  <c:v>33</c:v>
                </c:pt>
                <c:pt idx="4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64-409E-B137-39C158D64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3257375"/>
        <c:axId val="623256127"/>
      </c:barChart>
      <c:catAx>
        <c:axId val="62325737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23256127"/>
        <c:crosses val="autoZero"/>
        <c:auto val="1"/>
        <c:lblAlgn val="ctr"/>
        <c:lblOffset val="100"/>
        <c:noMultiLvlLbl val="0"/>
      </c:catAx>
      <c:valAx>
        <c:axId val="623256127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23257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517E43-304B-4484-A8F7-25D81863CA95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2D4BF66E-3548-4DC5-82AD-1D513250D84B}">
      <dgm:prSet phldrT="[Tekst]"/>
      <dgm:spPr/>
      <dgm:t>
        <a:bodyPr/>
        <a:lstStyle/>
        <a:p>
          <a:r>
            <a:rPr lang="nb-NO" dirty="0"/>
            <a:t>Tro på medarbeideres kompetanse, hensikter og integritet</a:t>
          </a:r>
        </a:p>
      </dgm:t>
    </dgm:pt>
    <dgm:pt modelId="{D2466570-9C63-4C2E-9735-764C9C3EA0B8}" type="parTrans" cxnId="{1715F87C-7D5F-400E-95CC-3C1FDB6B28FE}">
      <dgm:prSet/>
      <dgm:spPr/>
      <dgm:t>
        <a:bodyPr/>
        <a:lstStyle/>
        <a:p>
          <a:endParaRPr lang="nb-NO"/>
        </a:p>
      </dgm:t>
    </dgm:pt>
    <dgm:pt modelId="{C4A09DCF-97F7-4E2C-A098-6911DC26C5AB}" type="sibTrans" cxnId="{1715F87C-7D5F-400E-95CC-3C1FDB6B28FE}">
      <dgm:prSet/>
      <dgm:spPr/>
      <dgm:t>
        <a:bodyPr/>
        <a:lstStyle/>
        <a:p>
          <a:endParaRPr lang="nb-NO"/>
        </a:p>
      </dgm:t>
    </dgm:pt>
    <dgm:pt modelId="{F1FF2F3C-9D35-41F9-9CEE-7E9639D561FF}">
      <dgm:prSet phldrT="[Tekst]"/>
      <dgm:spPr/>
      <dgm:t>
        <a:bodyPr/>
        <a:lstStyle/>
        <a:p>
          <a:r>
            <a:rPr lang="nb-NO" dirty="0"/>
            <a:t>Mindre kontroll, rapportering og detaljstyring</a:t>
          </a:r>
        </a:p>
        <a:p>
          <a:r>
            <a:rPr lang="nb-NO" dirty="0"/>
            <a:t>Mer tid </a:t>
          </a:r>
          <a:r>
            <a:rPr lang="nb-NO"/>
            <a:t>og mer rom </a:t>
          </a:r>
          <a:r>
            <a:rPr lang="nb-NO" dirty="0"/>
            <a:t>for faglig skjønn</a:t>
          </a:r>
        </a:p>
      </dgm:t>
    </dgm:pt>
    <dgm:pt modelId="{F56A1CC2-9F3B-4B29-8BBC-298502F0FF5F}" type="parTrans" cxnId="{F18B6C72-C1DD-47FB-8A6E-497A2715D6E5}">
      <dgm:prSet/>
      <dgm:spPr/>
      <dgm:t>
        <a:bodyPr/>
        <a:lstStyle/>
        <a:p>
          <a:endParaRPr lang="nb-NO"/>
        </a:p>
      </dgm:t>
    </dgm:pt>
    <dgm:pt modelId="{23938282-AABF-4BF1-8169-46C3F17D46BC}" type="sibTrans" cxnId="{F18B6C72-C1DD-47FB-8A6E-497A2715D6E5}">
      <dgm:prSet/>
      <dgm:spPr/>
      <dgm:t>
        <a:bodyPr/>
        <a:lstStyle/>
        <a:p>
          <a:endParaRPr lang="nb-NO"/>
        </a:p>
      </dgm:t>
    </dgm:pt>
    <dgm:pt modelId="{6054B05A-AE52-486F-8AE3-020E108BEAF5}">
      <dgm:prSet phldrT="[Tekst]"/>
      <dgm:spPr/>
      <dgm:t>
        <a:bodyPr/>
        <a:lstStyle/>
        <a:p>
          <a:r>
            <a:rPr lang="nb-NO" dirty="0"/>
            <a:t>Bedre tjenester og mer tilfredse arbeidstakere</a:t>
          </a:r>
        </a:p>
      </dgm:t>
    </dgm:pt>
    <dgm:pt modelId="{E5E17B1C-FDAB-443B-B798-519EFF2B32F9}" type="parTrans" cxnId="{82D94558-FD62-43DA-89AD-C6BB23DD21F9}">
      <dgm:prSet/>
      <dgm:spPr/>
      <dgm:t>
        <a:bodyPr/>
        <a:lstStyle/>
        <a:p>
          <a:endParaRPr lang="nb-NO"/>
        </a:p>
      </dgm:t>
    </dgm:pt>
    <dgm:pt modelId="{A5CAA219-082F-4F45-A799-0FB2C4639D9B}" type="sibTrans" cxnId="{82D94558-FD62-43DA-89AD-C6BB23DD21F9}">
      <dgm:prSet/>
      <dgm:spPr/>
      <dgm:t>
        <a:bodyPr/>
        <a:lstStyle/>
        <a:p>
          <a:endParaRPr lang="nb-NO"/>
        </a:p>
      </dgm:t>
    </dgm:pt>
    <dgm:pt modelId="{2A143051-7F12-B547-BBAD-897084941399}" type="pres">
      <dgm:prSet presAssocID="{17517E43-304B-4484-A8F7-25D81863CA95}" presName="Name0" presStyleCnt="0">
        <dgm:presLayoutVars>
          <dgm:dir/>
          <dgm:resizeHandles val="exact"/>
        </dgm:presLayoutVars>
      </dgm:prSet>
      <dgm:spPr/>
    </dgm:pt>
    <dgm:pt modelId="{E560AF93-984A-AD4E-9C6C-E9C0D8E6D26E}" type="pres">
      <dgm:prSet presAssocID="{2D4BF66E-3548-4DC5-82AD-1D513250D84B}" presName="node" presStyleLbl="node1" presStyleIdx="0" presStyleCnt="3">
        <dgm:presLayoutVars>
          <dgm:bulletEnabled val="1"/>
        </dgm:presLayoutVars>
      </dgm:prSet>
      <dgm:spPr/>
    </dgm:pt>
    <dgm:pt modelId="{4170F689-4497-5C40-9DD3-686475C8AC49}" type="pres">
      <dgm:prSet presAssocID="{C4A09DCF-97F7-4E2C-A098-6911DC26C5AB}" presName="sibTrans" presStyleLbl="sibTrans2D1" presStyleIdx="0" presStyleCnt="2"/>
      <dgm:spPr/>
    </dgm:pt>
    <dgm:pt modelId="{9170501F-EF69-3144-8C9F-92DA0B7030DA}" type="pres">
      <dgm:prSet presAssocID="{C4A09DCF-97F7-4E2C-A098-6911DC26C5AB}" presName="connectorText" presStyleLbl="sibTrans2D1" presStyleIdx="0" presStyleCnt="2"/>
      <dgm:spPr/>
    </dgm:pt>
    <dgm:pt modelId="{A724607A-ADCA-D744-9450-0317A8F7E8A6}" type="pres">
      <dgm:prSet presAssocID="{F1FF2F3C-9D35-41F9-9CEE-7E9639D561FF}" presName="node" presStyleLbl="node1" presStyleIdx="1" presStyleCnt="3">
        <dgm:presLayoutVars>
          <dgm:bulletEnabled val="1"/>
        </dgm:presLayoutVars>
      </dgm:prSet>
      <dgm:spPr/>
    </dgm:pt>
    <dgm:pt modelId="{98D3F16D-AC42-0A47-AB2C-E8388D61D4A5}" type="pres">
      <dgm:prSet presAssocID="{23938282-AABF-4BF1-8169-46C3F17D46BC}" presName="sibTrans" presStyleLbl="sibTrans2D1" presStyleIdx="1" presStyleCnt="2"/>
      <dgm:spPr/>
    </dgm:pt>
    <dgm:pt modelId="{74BC1FE3-EAF0-9D40-9D38-56C487AB0875}" type="pres">
      <dgm:prSet presAssocID="{23938282-AABF-4BF1-8169-46C3F17D46BC}" presName="connectorText" presStyleLbl="sibTrans2D1" presStyleIdx="1" presStyleCnt="2"/>
      <dgm:spPr/>
    </dgm:pt>
    <dgm:pt modelId="{3F99E87E-0C9D-8D42-B49B-24812D25D961}" type="pres">
      <dgm:prSet presAssocID="{6054B05A-AE52-486F-8AE3-020E108BEAF5}" presName="node" presStyleLbl="node1" presStyleIdx="2" presStyleCnt="3">
        <dgm:presLayoutVars>
          <dgm:bulletEnabled val="1"/>
        </dgm:presLayoutVars>
      </dgm:prSet>
      <dgm:spPr/>
    </dgm:pt>
  </dgm:ptLst>
  <dgm:cxnLst>
    <dgm:cxn modelId="{937AB422-620D-6849-8EF3-2515A57BD929}" type="presOf" srcId="{23938282-AABF-4BF1-8169-46C3F17D46BC}" destId="{98D3F16D-AC42-0A47-AB2C-E8388D61D4A5}" srcOrd="0" destOrd="0" presId="urn:microsoft.com/office/officeart/2005/8/layout/process1"/>
    <dgm:cxn modelId="{FEB9BB6B-DFA0-0840-90D3-B554B5736D74}" type="presOf" srcId="{C4A09DCF-97F7-4E2C-A098-6911DC26C5AB}" destId="{9170501F-EF69-3144-8C9F-92DA0B7030DA}" srcOrd="1" destOrd="0" presId="urn:microsoft.com/office/officeart/2005/8/layout/process1"/>
    <dgm:cxn modelId="{F18B6C72-C1DD-47FB-8A6E-497A2715D6E5}" srcId="{17517E43-304B-4484-A8F7-25D81863CA95}" destId="{F1FF2F3C-9D35-41F9-9CEE-7E9639D561FF}" srcOrd="1" destOrd="0" parTransId="{F56A1CC2-9F3B-4B29-8BBC-298502F0FF5F}" sibTransId="{23938282-AABF-4BF1-8169-46C3F17D46BC}"/>
    <dgm:cxn modelId="{AA9F7676-04E5-7848-BD15-A191E3D1AC49}" type="presOf" srcId="{F1FF2F3C-9D35-41F9-9CEE-7E9639D561FF}" destId="{A724607A-ADCA-D744-9450-0317A8F7E8A6}" srcOrd="0" destOrd="0" presId="urn:microsoft.com/office/officeart/2005/8/layout/process1"/>
    <dgm:cxn modelId="{7CFA1457-4D08-5546-B328-46C9292F508A}" type="presOf" srcId="{23938282-AABF-4BF1-8169-46C3F17D46BC}" destId="{74BC1FE3-EAF0-9D40-9D38-56C487AB0875}" srcOrd="1" destOrd="0" presId="urn:microsoft.com/office/officeart/2005/8/layout/process1"/>
    <dgm:cxn modelId="{82D94558-FD62-43DA-89AD-C6BB23DD21F9}" srcId="{17517E43-304B-4484-A8F7-25D81863CA95}" destId="{6054B05A-AE52-486F-8AE3-020E108BEAF5}" srcOrd="2" destOrd="0" parTransId="{E5E17B1C-FDAB-443B-B798-519EFF2B32F9}" sibTransId="{A5CAA219-082F-4F45-A799-0FB2C4639D9B}"/>
    <dgm:cxn modelId="{1715F87C-7D5F-400E-95CC-3C1FDB6B28FE}" srcId="{17517E43-304B-4484-A8F7-25D81863CA95}" destId="{2D4BF66E-3548-4DC5-82AD-1D513250D84B}" srcOrd="0" destOrd="0" parTransId="{D2466570-9C63-4C2E-9735-764C9C3EA0B8}" sibTransId="{C4A09DCF-97F7-4E2C-A098-6911DC26C5AB}"/>
    <dgm:cxn modelId="{6ECF849A-9F5B-A04D-862E-8F32FD9FA56F}" type="presOf" srcId="{C4A09DCF-97F7-4E2C-A098-6911DC26C5AB}" destId="{4170F689-4497-5C40-9DD3-686475C8AC49}" srcOrd="0" destOrd="0" presId="urn:microsoft.com/office/officeart/2005/8/layout/process1"/>
    <dgm:cxn modelId="{460CC4BB-31B6-7540-9661-D1B7F161E136}" type="presOf" srcId="{6054B05A-AE52-486F-8AE3-020E108BEAF5}" destId="{3F99E87E-0C9D-8D42-B49B-24812D25D961}" srcOrd="0" destOrd="0" presId="urn:microsoft.com/office/officeart/2005/8/layout/process1"/>
    <dgm:cxn modelId="{F3F52BDE-1CEB-7E48-A5E6-85D86F28B718}" type="presOf" srcId="{17517E43-304B-4484-A8F7-25D81863CA95}" destId="{2A143051-7F12-B547-BBAD-897084941399}" srcOrd="0" destOrd="0" presId="urn:microsoft.com/office/officeart/2005/8/layout/process1"/>
    <dgm:cxn modelId="{327D87EC-A724-1D49-B9DC-14603D17C589}" type="presOf" srcId="{2D4BF66E-3548-4DC5-82AD-1D513250D84B}" destId="{E560AF93-984A-AD4E-9C6C-E9C0D8E6D26E}" srcOrd="0" destOrd="0" presId="urn:microsoft.com/office/officeart/2005/8/layout/process1"/>
    <dgm:cxn modelId="{2246E8A9-F194-A34A-8035-1AB8889C6820}" type="presParOf" srcId="{2A143051-7F12-B547-BBAD-897084941399}" destId="{E560AF93-984A-AD4E-9C6C-E9C0D8E6D26E}" srcOrd="0" destOrd="0" presId="urn:microsoft.com/office/officeart/2005/8/layout/process1"/>
    <dgm:cxn modelId="{D0BBE7FD-8151-8D45-B148-2331958C2D9B}" type="presParOf" srcId="{2A143051-7F12-B547-BBAD-897084941399}" destId="{4170F689-4497-5C40-9DD3-686475C8AC49}" srcOrd="1" destOrd="0" presId="urn:microsoft.com/office/officeart/2005/8/layout/process1"/>
    <dgm:cxn modelId="{3E8477EA-6BC5-FB44-8990-9DAF7105A320}" type="presParOf" srcId="{4170F689-4497-5C40-9DD3-686475C8AC49}" destId="{9170501F-EF69-3144-8C9F-92DA0B7030DA}" srcOrd="0" destOrd="0" presId="urn:microsoft.com/office/officeart/2005/8/layout/process1"/>
    <dgm:cxn modelId="{2FD82E16-E8D6-DF4F-940F-15736C9F534F}" type="presParOf" srcId="{2A143051-7F12-B547-BBAD-897084941399}" destId="{A724607A-ADCA-D744-9450-0317A8F7E8A6}" srcOrd="2" destOrd="0" presId="urn:microsoft.com/office/officeart/2005/8/layout/process1"/>
    <dgm:cxn modelId="{89762E70-FA73-084F-B3B8-DDF677F2E40A}" type="presParOf" srcId="{2A143051-7F12-B547-BBAD-897084941399}" destId="{98D3F16D-AC42-0A47-AB2C-E8388D61D4A5}" srcOrd="3" destOrd="0" presId="urn:microsoft.com/office/officeart/2005/8/layout/process1"/>
    <dgm:cxn modelId="{A20DAF53-2BB4-CD40-82A3-4BE1EA081261}" type="presParOf" srcId="{98D3F16D-AC42-0A47-AB2C-E8388D61D4A5}" destId="{74BC1FE3-EAF0-9D40-9D38-56C487AB0875}" srcOrd="0" destOrd="0" presId="urn:microsoft.com/office/officeart/2005/8/layout/process1"/>
    <dgm:cxn modelId="{91571331-EB48-5248-8B7B-F90C17DCA553}" type="presParOf" srcId="{2A143051-7F12-B547-BBAD-897084941399}" destId="{3F99E87E-0C9D-8D42-B49B-24812D25D96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31AF4-2240-2D41-A392-9BAC4208AE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1FC61760-F7E1-FE4A-8530-584CA3D46020}">
      <dgm:prSet/>
      <dgm:spPr/>
      <dgm:t>
        <a:bodyPr/>
        <a:lstStyle/>
        <a:p>
          <a:r>
            <a:rPr lang="nb-NO"/>
            <a:t>3 av 4 kommuner rapporterer at de jobber med tillit i kommuneorganisasjonen</a:t>
          </a:r>
        </a:p>
      </dgm:t>
    </dgm:pt>
    <dgm:pt modelId="{067C331C-7A0C-364A-8471-EEA3861ED2BB}" type="parTrans" cxnId="{F609198D-BD04-A646-A2A7-033CD1538B62}">
      <dgm:prSet/>
      <dgm:spPr/>
      <dgm:t>
        <a:bodyPr/>
        <a:lstStyle/>
        <a:p>
          <a:endParaRPr lang="nb-NO"/>
        </a:p>
      </dgm:t>
    </dgm:pt>
    <dgm:pt modelId="{456E6073-F7AB-2346-9F91-F58F22D4D98E}" type="sibTrans" cxnId="{F609198D-BD04-A646-A2A7-033CD1538B62}">
      <dgm:prSet/>
      <dgm:spPr/>
      <dgm:t>
        <a:bodyPr/>
        <a:lstStyle/>
        <a:p>
          <a:endParaRPr lang="nb-NO"/>
        </a:p>
      </dgm:t>
    </dgm:pt>
    <dgm:pt modelId="{8FAA8DB4-9261-E743-8956-E3FCED016678}">
      <dgm:prSet/>
      <dgm:spPr/>
      <dgm:t>
        <a:bodyPr/>
        <a:lstStyle/>
        <a:p>
          <a:r>
            <a:rPr lang="nb-NO" dirty="0"/>
            <a:t>NB! De som jobber med tillit er antakelig overrepresentert</a:t>
          </a:r>
        </a:p>
      </dgm:t>
    </dgm:pt>
    <dgm:pt modelId="{4B3CE538-2A0B-2F47-AF5E-C7E89BAEDD1B}" type="parTrans" cxnId="{B96E0913-CFDA-A646-A443-6C80DFF49DC3}">
      <dgm:prSet/>
      <dgm:spPr/>
      <dgm:t>
        <a:bodyPr/>
        <a:lstStyle/>
        <a:p>
          <a:endParaRPr lang="nb-NO"/>
        </a:p>
      </dgm:t>
    </dgm:pt>
    <dgm:pt modelId="{0145D058-82CD-0F45-AFED-88408A8C00D1}" type="sibTrans" cxnId="{B96E0913-CFDA-A646-A443-6C80DFF49DC3}">
      <dgm:prSet/>
      <dgm:spPr/>
      <dgm:t>
        <a:bodyPr/>
        <a:lstStyle/>
        <a:p>
          <a:endParaRPr lang="nb-NO"/>
        </a:p>
      </dgm:t>
    </dgm:pt>
    <dgm:pt modelId="{B8EAFD5F-A6E1-FF41-80C1-167576E57A0B}">
      <dgm:prSet/>
      <dgm:spPr/>
      <dgm:t>
        <a:bodyPr/>
        <a:lstStyle/>
        <a:p>
          <a:r>
            <a:rPr lang="nb-NO" dirty="0"/>
            <a:t>Noen opplever «tillitsreform» som irrelevant</a:t>
          </a:r>
        </a:p>
      </dgm:t>
    </dgm:pt>
    <dgm:pt modelId="{9EC27439-2F7C-7444-BE12-0038156E7224}" type="parTrans" cxnId="{591A0AE0-59BB-E54C-9B02-0135119BD4E4}">
      <dgm:prSet/>
      <dgm:spPr/>
      <dgm:t>
        <a:bodyPr/>
        <a:lstStyle/>
        <a:p>
          <a:endParaRPr lang="nb-NO"/>
        </a:p>
      </dgm:t>
    </dgm:pt>
    <dgm:pt modelId="{FB664BE7-1B84-3E45-B027-B96A5016415F}" type="sibTrans" cxnId="{591A0AE0-59BB-E54C-9B02-0135119BD4E4}">
      <dgm:prSet/>
      <dgm:spPr/>
      <dgm:t>
        <a:bodyPr/>
        <a:lstStyle/>
        <a:p>
          <a:endParaRPr lang="nb-NO"/>
        </a:p>
      </dgm:t>
    </dgm:pt>
    <dgm:pt modelId="{E2024FCB-CBD6-D942-B185-471A7A003120}">
      <dgm:prSet/>
      <dgm:spPr/>
      <dgm:t>
        <a:bodyPr/>
        <a:lstStyle/>
        <a:p>
          <a:r>
            <a:rPr lang="nb-NO"/>
            <a:t>«Tillit ble ikke oppfunnet med tillitsreformen»</a:t>
          </a:r>
        </a:p>
      </dgm:t>
    </dgm:pt>
    <dgm:pt modelId="{AB701C28-5811-9641-95DC-4983249B97E0}" type="parTrans" cxnId="{7C30F65D-FAB1-C649-AFF6-B65B34E546F3}">
      <dgm:prSet/>
      <dgm:spPr/>
      <dgm:t>
        <a:bodyPr/>
        <a:lstStyle/>
        <a:p>
          <a:endParaRPr lang="nb-NO"/>
        </a:p>
      </dgm:t>
    </dgm:pt>
    <dgm:pt modelId="{6047E12D-94F9-3445-8C23-064FBBE8DE26}" type="sibTrans" cxnId="{7C30F65D-FAB1-C649-AFF6-B65B34E546F3}">
      <dgm:prSet/>
      <dgm:spPr/>
      <dgm:t>
        <a:bodyPr/>
        <a:lstStyle/>
        <a:p>
          <a:endParaRPr lang="nb-NO"/>
        </a:p>
      </dgm:t>
    </dgm:pt>
    <dgm:pt modelId="{4E6A0FC3-413E-BD48-A7BB-F6CB2343C931}">
      <dgm:prSet/>
      <dgm:spPr/>
      <dgm:t>
        <a:bodyPr/>
        <a:lstStyle/>
        <a:p>
          <a:r>
            <a:rPr lang="nb-NO"/>
            <a:t>Administrativt anliggende?</a:t>
          </a:r>
        </a:p>
      </dgm:t>
    </dgm:pt>
    <dgm:pt modelId="{97EF79FB-1758-AF4C-96E0-8ADC94A007EA}" type="parTrans" cxnId="{66819785-01EB-3A43-89BE-E402DF04DDFE}">
      <dgm:prSet/>
      <dgm:spPr/>
      <dgm:t>
        <a:bodyPr/>
        <a:lstStyle/>
        <a:p>
          <a:endParaRPr lang="nb-NO"/>
        </a:p>
      </dgm:t>
    </dgm:pt>
    <dgm:pt modelId="{88B567D3-AB9E-5849-B24B-B81AFB3F88AA}" type="sibTrans" cxnId="{66819785-01EB-3A43-89BE-E402DF04DDFE}">
      <dgm:prSet/>
      <dgm:spPr/>
      <dgm:t>
        <a:bodyPr/>
        <a:lstStyle/>
        <a:p>
          <a:endParaRPr lang="nb-NO"/>
        </a:p>
      </dgm:t>
    </dgm:pt>
    <dgm:pt modelId="{A1D5E5DE-63D7-5744-B277-3ED5E4C380FC}">
      <dgm:prSet/>
      <dgm:spPr/>
      <dgm:t>
        <a:bodyPr/>
        <a:lstStyle/>
        <a:p>
          <a:r>
            <a:rPr lang="nb-NO" dirty="0"/>
            <a:t>I ca. 1/3 av disse kommunene finnes det politiske vedtak på at de skal jobbe med tillit</a:t>
          </a:r>
        </a:p>
      </dgm:t>
    </dgm:pt>
    <dgm:pt modelId="{64277926-AD92-3B40-AFC6-CE305E1E158C}" type="parTrans" cxnId="{8910CDFB-4506-0247-A070-A2B76F018202}">
      <dgm:prSet/>
      <dgm:spPr/>
      <dgm:t>
        <a:bodyPr/>
        <a:lstStyle/>
        <a:p>
          <a:endParaRPr lang="nb-NO"/>
        </a:p>
      </dgm:t>
    </dgm:pt>
    <dgm:pt modelId="{DB0D2F45-F1E4-0E4D-8E08-8A20FF5620E3}" type="sibTrans" cxnId="{8910CDFB-4506-0247-A070-A2B76F018202}">
      <dgm:prSet/>
      <dgm:spPr/>
      <dgm:t>
        <a:bodyPr/>
        <a:lstStyle/>
        <a:p>
          <a:endParaRPr lang="nb-NO"/>
        </a:p>
      </dgm:t>
    </dgm:pt>
    <dgm:pt modelId="{C4460129-CADC-2749-B8CA-97068F752EFA}" type="pres">
      <dgm:prSet presAssocID="{4A931AF4-2240-2D41-A392-9BAC4208AE8A}" presName="linear" presStyleCnt="0">
        <dgm:presLayoutVars>
          <dgm:animLvl val="lvl"/>
          <dgm:resizeHandles val="exact"/>
        </dgm:presLayoutVars>
      </dgm:prSet>
      <dgm:spPr/>
    </dgm:pt>
    <dgm:pt modelId="{6010A5E4-0357-D946-AB9A-BE6783DAFC55}" type="pres">
      <dgm:prSet presAssocID="{1FC61760-F7E1-FE4A-8530-584CA3D4602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C85B3EA-FD7B-B248-879E-CB74FFC0092E}" type="pres">
      <dgm:prSet presAssocID="{1FC61760-F7E1-FE4A-8530-584CA3D46020}" presName="childText" presStyleLbl="revTx" presStyleIdx="0" presStyleCnt="3">
        <dgm:presLayoutVars>
          <dgm:bulletEnabled val="1"/>
        </dgm:presLayoutVars>
      </dgm:prSet>
      <dgm:spPr/>
    </dgm:pt>
    <dgm:pt modelId="{DA0A1648-55DA-2D4C-B01D-77A6820D6DD8}" type="pres">
      <dgm:prSet presAssocID="{B8EAFD5F-A6E1-FF41-80C1-167576E57A0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E1437B3-948F-3342-84DF-976A8BFDA0BD}" type="pres">
      <dgm:prSet presAssocID="{B8EAFD5F-A6E1-FF41-80C1-167576E57A0B}" presName="childText" presStyleLbl="revTx" presStyleIdx="1" presStyleCnt="3">
        <dgm:presLayoutVars>
          <dgm:bulletEnabled val="1"/>
        </dgm:presLayoutVars>
      </dgm:prSet>
      <dgm:spPr/>
    </dgm:pt>
    <dgm:pt modelId="{C6051CFC-5D20-4744-848C-0B6842D03D45}" type="pres">
      <dgm:prSet presAssocID="{4E6A0FC3-413E-BD48-A7BB-F6CB2343C93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30C3FF5-E65E-2242-9875-20DE83D66A7C}" type="pres">
      <dgm:prSet presAssocID="{4E6A0FC3-413E-BD48-A7BB-F6CB2343C931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0E98E412-178A-C648-89F6-C71C588A03EF}" type="presOf" srcId="{E2024FCB-CBD6-D942-B185-471A7A003120}" destId="{6E1437B3-948F-3342-84DF-976A8BFDA0BD}" srcOrd="0" destOrd="0" presId="urn:microsoft.com/office/officeart/2005/8/layout/vList2"/>
    <dgm:cxn modelId="{B96E0913-CFDA-A646-A443-6C80DFF49DC3}" srcId="{1FC61760-F7E1-FE4A-8530-584CA3D46020}" destId="{8FAA8DB4-9261-E743-8956-E3FCED016678}" srcOrd="0" destOrd="0" parTransId="{4B3CE538-2A0B-2F47-AF5E-C7E89BAEDD1B}" sibTransId="{0145D058-82CD-0F45-AFED-88408A8C00D1}"/>
    <dgm:cxn modelId="{F917B92A-EDD5-0D4A-9846-3545EB17FC5B}" type="presOf" srcId="{B8EAFD5F-A6E1-FF41-80C1-167576E57A0B}" destId="{DA0A1648-55DA-2D4C-B01D-77A6820D6DD8}" srcOrd="0" destOrd="0" presId="urn:microsoft.com/office/officeart/2005/8/layout/vList2"/>
    <dgm:cxn modelId="{BCDB4830-8271-644A-B33F-3E4A9D410140}" type="presOf" srcId="{4E6A0FC3-413E-BD48-A7BB-F6CB2343C931}" destId="{C6051CFC-5D20-4744-848C-0B6842D03D45}" srcOrd="0" destOrd="0" presId="urn:microsoft.com/office/officeart/2005/8/layout/vList2"/>
    <dgm:cxn modelId="{7C30F65D-FAB1-C649-AFF6-B65B34E546F3}" srcId="{B8EAFD5F-A6E1-FF41-80C1-167576E57A0B}" destId="{E2024FCB-CBD6-D942-B185-471A7A003120}" srcOrd="0" destOrd="0" parTransId="{AB701C28-5811-9641-95DC-4983249B97E0}" sibTransId="{6047E12D-94F9-3445-8C23-064FBBE8DE26}"/>
    <dgm:cxn modelId="{3A617154-AE4D-234B-B86A-D294BFEF754D}" type="presOf" srcId="{1FC61760-F7E1-FE4A-8530-584CA3D46020}" destId="{6010A5E4-0357-D946-AB9A-BE6783DAFC55}" srcOrd="0" destOrd="0" presId="urn:microsoft.com/office/officeart/2005/8/layout/vList2"/>
    <dgm:cxn modelId="{66819785-01EB-3A43-89BE-E402DF04DDFE}" srcId="{4A931AF4-2240-2D41-A392-9BAC4208AE8A}" destId="{4E6A0FC3-413E-BD48-A7BB-F6CB2343C931}" srcOrd="2" destOrd="0" parTransId="{97EF79FB-1758-AF4C-96E0-8ADC94A007EA}" sibTransId="{88B567D3-AB9E-5849-B24B-B81AFB3F88AA}"/>
    <dgm:cxn modelId="{B52C6C87-454D-2A4B-ACF8-A463178259EB}" type="presOf" srcId="{8FAA8DB4-9261-E743-8956-E3FCED016678}" destId="{FC85B3EA-FD7B-B248-879E-CB74FFC0092E}" srcOrd="0" destOrd="0" presId="urn:microsoft.com/office/officeart/2005/8/layout/vList2"/>
    <dgm:cxn modelId="{F609198D-BD04-A646-A2A7-033CD1538B62}" srcId="{4A931AF4-2240-2D41-A392-9BAC4208AE8A}" destId="{1FC61760-F7E1-FE4A-8530-584CA3D46020}" srcOrd="0" destOrd="0" parTransId="{067C331C-7A0C-364A-8471-EEA3861ED2BB}" sibTransId="{456E6073-F7AB-2346-9F91-F58F22D4D98E}"/>
    <dgm:cxn modelId="{380A099F-CADD-9A4A-9BC9-4F8FB092749D}" type="presOf" srcId="{A1D5E5DE-63D7-5744-B277-3ED5E4C380FC}" destId="{630C3FF5-E65E-2242-9875-20DE83D66A7C}" srcOrd="0" destOrd="0" presId="urn:microsoft.com/office/officeart/2005/8/layout/vList2"/>
    <dgm:cxn modelId="{591A0AE0-59BB-E54C-9B02-0135119BD4E4}" srcId="{4A931AF4-2240-2D41-A392-9BAC4208AE8A}" destId="{B8EAFD5F-A6E1-FF41-80C1-167576E57A0B}" srcOrd="1" destOrd="0" parTransId="{9EC27439-2F7C-7444-BE12-0038156E7224}" sibTransId="{FB664BE7-1B84-3E45-B027-B96A5016415F}"/>
    <dgm:cxn modelId="{065945E2-1E54-5847-AB07-8B82B3AA1629}" type="presOf" srcId="{4A931AF4-2240-2D41-A392-9BAC4208AE8A}" destId="{C4460129-CADC-2749-B8CA-97068F752EFA}" srcOrd="0" destOrd="0" presId="urn:microsoft.com/office/officeart/2005/8/layout/vList2"/>
    <dgm:cxn modelId="{8910CDFB-4506-0247-A070-A2B76F018202}" srcId="{4E6A0FC3-413E-BD48-A7BB-F6CB2343C931}" destId="{A1D5E5DE-63D7-5744-B277-3ED5E4C380FC}" srcOrd="0" destOrd="0" parTransId="{64277926-AD92-3B40-AFC6-CE305E1E158C}" sibTransId="{DB0D2F45-F1E4-0E4D-8E08-8A20FF5620E3}"/>
    <dgm:cxn modelId="{B570D398-C4D0-6943-88B7-15CF9B86A256}" type="presParOf" srcId="{C4460129-CADC-2749-B8CA-97068F752EFA}" destId="{6010A5E4-0357-D946-AB9A-BE6783DAFC55}" srcOrd="0" destOrd="0" presId="urn:microsoft.com/office/officeart/2005/8/layout/vList2"/>
    <dgm:cxn modelId="{8D5994E9-9FAC-D040-821E-8D4B16475B28}" type="presParOf" srcId="{C4460129-CADC-2749-B8CA-97068F752EFA}" destId="{FC85B3EA-FD7B-B248-879E-CB74FFC0092E}" srcOrd="1" destOrd="0" presId="urn:microsoft.com/office/officeart/2005/8/layout/vList2"/>
    <dgm:cxn modelId="{2FE1234D-35DB-6949-987E-41B0B753356D}" type="presParOf" srcId="{C4460129-CADC-2749-B8CA-97068F752EFA}" destId="{DA0A1648-55DA-2D4C-B01D-77A6820D6DD8}" srcOrd="2" destOrd="0" presId="urn:microsoft.com/office/officeart/2005/8/layout/vList2"/>
    <dgm:cxn modelId="{F76D6F96-E5EC-164E-9270-07B146E5221C}" type="presParOf" srcId="{C4460129-CADC-2749-B8CA-97068F752EFA}" destId="{6E1437B3-948F-3342-84DF-976A8BFDA0BD}" srcOrd="3" destOrd="0" presId="urn:microsoft.com/office/officeart/2005/8/layout/vList2"/>
    <dgm:cxn modelId="{F03A59C4-0635-2E46-8316-D2655A5E53DD}" type="presParOf" srcId="{C4460129-CADC-2749-B8CA-97068F752EFA}" destId="{C6051CFC-5D20-4744-848C-0B6842D03D45}" srcOrd="4" destOrd="0" presId="urn:microsoft.com/office/officeart/2005/8/layout/vList2"/>
    <dgm:cxn modelId="{2D9CA4E6-CA96-C748-B925-1AFBC6001C0C}" type="presParOf" srcId="{C4460129-CADC-2749-B8CA-97068F752EFA}" destId="{630C3FF5-E65E-2242-9875-20DE83D66A7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0AF93-984A-AD4E-9C6C-E9C0D8E6D26E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Tro på medarbeideres kompetanse, hensikter og integritet</a:t>
          </a:r>
        </a:p>
      </dsp:txBody>
      <dsp:txXfrm>
        <a:off x="57787" y="1395494"/>
        <a:ext cx="2665308" cy="1560349"/>
      </dsp:txXfrm>
    </dsp:sp>
    <dsp:sp modelId="{4170F689-4497-5C40-9DD3-686475C8AC49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400" kern="1200"/>
        </a:p>
      </dsp:txBody>
      <dsp:txXfrm>
        <a:off x="3047880" y="1970146"/>
        <a:ext cx="409940" cy="411044"/>
      </dsp:txXfrm>
    </dsp:sp>
    <dsp:sp modelId="{A724607A-ADCA-D744-9450-0317A8F7E8A6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Mindre kontroll, rapportering og detaljstyring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Mer tid </a:t>
          </a:r>
          <a:r>
            <a:rPr lang="nb-NO" sz="1800" kern="1200"/>
            <a:t>og mer rom </a:t>
          </a:r>
          <a:r>
            <a:rPr lang="nb-NO" sz="1800" kern="1200" dirty="0"/>
            <a:t>for faglig skjønn</a:t>
          </a:r>
        </a:p>
      </dsp:txBody>
      <dsp:txXfrm>
        <a:off x="3925145" y="1395494"/>
        <a:ext cx="2665308" cy="1560349"/>
      </dsp:txXfrm>
    </dsp:sp>
    <dsp:sp modelId="{98D3F16D-AC42-0A47-AB2C-E8388D61D4A5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400" kern="1200"/>
        </a:p>
      </dsp:txBody>
      <dsp:txXfrm>
        <a:off x="6915239" y="1970146"/>
        <a:ext cx="409940" cy="411044"/>
      </dsp:txXfrm>
    </dsp:sp>
    <dsp:sp modelId="{3F99E87E-0C9D-8D42-B49B-24812D25D961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Bedre tjenester og mer tilfredse arbeidstakere</a:t>
          </a:r>
        </a:p>
      </dsp:txBody>
      <dsp:txXfrm>
        <a:off x="7792503" y="1395494"/>
        <a:ext cx="2665308" cy="1560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0A5E4-0357-D946-AB9A-BE6783DAFC55}">
      <dsp:nvSpPr>
        <dsp:cNvPr id="0" name=""/>
        <dsp:cNvSpPr/>
      </dsp:nvSpPr>
      <dsp:spPr>
        <a:xfrm>
          <a:off x="0" y="309518"/>
          <a:ext cx="470849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/>
            <a:t>3 av 4 kommuner rapporterer at de jobber med tillit i kommuneorganisasjonen</a:t>
          </a:r>
        </a:p>
      </dsp:txBody>
      <dsp:txXfrm>
        <a:off x="38838" y="348356"/>
        <a:ext cx="4630814" cy="717924"/>
      </dsp:txXfrm>
    </dsp:sp>
    <dsp:sp modelId="{FC85B3EA-FD7B-B248-879E-CB74FFC0092E}">
      <dsp:nvSpPr>
        <dsp:cNvPr id="0" name=""/>
        <dsp:cNvSpPr/>
      </dsp:nvSpPr>
      <dsp:spPr>
        <a:xfrm>
          <a:off x="0" y="1105119"/>
          <a:ext cx="4708490" cy="507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495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b-NO" sz="1600" kern="1200" dirty="0"/>
            <a:t>NB! De som jobber med tillit er antakelig overrepresentert</a:t>
          </a:r>
        </a:p>
      </dsp:txBody>
      <dsp:txXfrm>
        <a:off x="0" y="1105119"/>
        <a:ext cx="4708490" cy="507150"/>
      </dsp:txXfrm>
    </dsp:sp>
    <dsp:sp modelId="{DA0A1648-55DA-2D4C-B01D-77A6820D6DD8}">
      <dsp:nvSpPr>
        <dsp:cNvPr id="0" name=""/>
        <dsp:cNvSpPr/>
      </dsp:nvSpPr>
      <dsp:spPr>
        <a:xfrm>
          <a:off x="0" y="1612269"/>
          <a:ext cx="470849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Noen opplever «tillitsreform» som irrelevant</a:t>
          </a:r>
        </a:p>
      </dsp:txBody>
      <dsp:txXfrm>
        <a:off x="38838" y="1651107"/>
        <a:ext cx="4630814" cy="717924"/>
      </dsp:txXfrm>
    </dsp:sp>
    <dsp:sp modelId="{6E1437B3-948F-3342-84DF-976A8BFDA0BD}">
      <dsp:nvSpPr>
        <dsp:cNvPr id="0" name=""/>
        <dsp:cNvSpPr/>
      </dsp:nvSpPr>
      <dsp:spPr>
        <a:xfrm>
          <a:off x="0" y="2407869"/>
          <a:ext cx="470849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495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b-NO" sz="1600" kern="1200"/>
            <a:t>«Tillit ble ikke oppfunnet med tillitsreformen»</a:t>
          </a:r>
        </a:p>
      </dsp:txBody>
      <dsp:txXfrm>
        <a:off x="0" y="2407869"/>
        <a:ext cx="4708490" cy="331200"/>
      </dsp:txXfrm>
    </dsp:sp>
    <dsp:sp modelId="{C6051CFC-5D20-4744-848C-0B6842D03D45}">
      <dsp:nvSpPr>
        <dsp:cNvPr id="0" name=""/>
        <dsp:cNvSpPr/>
      </dsp:nvSpPr>
      <dsp:spPr>
        <a:xfrm>
          <a:off x="0" y="2739069"/>
          <a:ext cx="470849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/>
            <a:t>Administrativt anliggende?</a:t>
          </a:r>
        </a:p>
      </dsp:txBody>
      <dsp:txXfrm>
        <a:off x="38838" y="2777907"/>
        <a:ext cx="4630814" cy="717924"/>
      </dsp:txXfrm>
    </dsp:sp>
    <dsp:sp modelId="{630C3FF5-E65E-2242-9875-20DE83D66A7C}">
      <dsp:nvSpPr>
        <dsp:cNvPr id="0" name=""/>
        <dsp:cNvSpPr/>
      </dsp:nvSpPr>
      <dsp:spPr>
        <a:xfrm>
          <a:off x="0" y="3534669"/>
          <a:ext cx="4708490" cy="507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495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b-NO" sz="1600" kern="1200" dirty="0"/>
            <a:t>I ca. 1/3 av disse kommunene finnes det politiske vedtak på at de skal jobbe med tillit</a:t>
          </a:r>
        </a:p>
      </dsp:txBody>
      <dsp:txXfrm>
        <a:off x="0" y="3534669"/>
        <a:ext cx="4708490" cy="507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1B675-AA42-40CB-A95C-49D52EADC11E}" type="datetimeFigureOut">
              <a:rPr lang="nb-NO" smtClean="0"/>
              <a:t>14.03.2022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BCB02-4895-4BD4-9864-8929BBD3EF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926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913D-49BF-4D4B-B149-BF07EA34477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0934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Styringsinformasjon til politikerne</a:t>
            </a:r>
          </a:p>
          <a:p>
            <a:r>
              <a:rPr lang="nb-NO" dirty="0"/>
              <a:t>Større frihet til kommunale og regionale myndigheter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BCB02-4895-4BD4-9864-8929BBD3EFF7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107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BCB02-4895-4BD4-9864-8929BBD3EFF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682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BCB02-4895-4BD4-9864-8929BBD3EFF7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8596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BCB02-4895-4BD4-9864-8929BBD3EFF7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0111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BCB02-4895-4BD4-9864-8929BBD3EFF7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8258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Nb – mellom stat og kommune</a:t>
            </a:r>
          </a:p>
          <a:p>
            <a:r>
              <a:rPr lang="nb-NO" dirty="0"/>
              <a:t>Nb – KS-undersøkelse om tillit mellom pol og </a:t>
            </a:r>
            <a:r>
              <a:rPr lang="nb-NO" dirty="0" err="1"/>
              <a:t>adm</a:t>
            </a:r>
            <a:r>
              <a:rPr lang="nb-NO" dirty="0"/>
              <a:t> + mellom pol og </a:t>
            </a:r>
            <a:r>
              <a:rPr lang="nb-NO" dirty="0" err="1"/>
              <a:t>bef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BCB02-4895-4BD4-9864-8929BBD3EFF7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8536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BCB02-4895-4BD4-9864-8929BBD3EFF7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3859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1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Gitt</a:t>
            </a:r>
            <a:r>
              <a:rPr lang="en-US" sz="12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200" b="1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medarbeidere</a:t>
            </a:r>
            <a:r>
              <a:rPr lang="en-US" sz="12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200" b="1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større</a:t>
            </a:r>
            <a:r>
              <a:rPr lang="en-US" sz="12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200" b="1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faglig</a:t>
            </a:r>
            <a:r>
              <a:rPr lang="en-US" sz="12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200" b="1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handlingsrom</a:t>
            </a:r>
            <a:r>
              <a:rPr lang="en-US" sz="12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(DELEGASJON)</a:t>
            </a:r>
            <a:r>
              <a:rPr lang="nb-NO" sz="1200" b="0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+ </a:t>
            </a:r>
            <a:r>
              <a:rPr lang="en-US" sz="1200" b="1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Overført</a:t>
            </a:r>
            <a:r>
              <a:rPr lang="en-US" sz="12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200" b="1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beslutningsmyndighet</a:t>
            </a:r>
            <a:r>
              <a:rPr lang="en-US" sz="12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200" b="1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til</a:t>
            </a:r>
            <a:r>
              <a:rPr lang="en-US" sz="12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200" b="1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mellomledere</a:t>
            </a:r>
            <a:r>
              <a:rPr lang="en-US" sz="12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(DELEGASJON)</a:t>
            </a:r>
            <a:endParaRPr lang="nb-NO" sz="12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nb-NO" sz="1200" b="0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dette har 45 prosent av dem som ikke jobber med tillit også gjort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BCB02-4895-4BD4-9864-8929BBD3EFF7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2833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/>
            <a:endParaRPr lang="en-US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BCB02-4895-4BD4-9864-8929BBD3EFF7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9265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340F1B-3934-9C47-8E17-81D2CC3F0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CD7F033-27F1-4048-96A8-E4525328C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651376A-B41E-7F4F-9561-4ABC9CFE1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A46B-EADB-3046-ABD3-4472B24BD423}" type="datetimeFigureOut">
              <a:rPr lang="nb-NO" smtClean="0"/>
              <a:t>14.03.2022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22C1E0B-F675-2D44-B531-8F5972693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43D72E2-FE33-C442-BF92-281182570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AC02-8EC8-8E47-BF79-3AA390B275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871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371F0E-03F7-C147-A74D-C96462E64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32E8B5E-E7A0-CD41-AA2B-AC0BB2340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8CF3B1-8323-7947-AB4C-A6780EDA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A46B-EADB-3046-ABD3-4472B24BD423}" type="datetimeFigureOut">
              <a:rPr lang="nb-NO" smtClean="0"/>
              <a:t>14.03.2022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54C00E-731C-7544-AADE-7B29BC868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434A9F-0850-5A41-8592-ABC1089A2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AC02-8EC8-8E47-BF79-3AA390B275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891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07FBA12-34A8-9B43-A13D-8E9A4A5387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240E2DC-B71C-E447-9EF2-D22714DE8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B3CF9FF-FD59-3B49-B5CE-DA2590821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A46B-EADB-3046-ABD3-4472B24BD423}" type="datetimeFigureOut">
              <a:rPr lang="nb-NO" smtClean="0"/>
              <a:t>14.03.2022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5D51AE4-B4CC-DD49-998A-9B457501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067F3E-E5F2-F64F-B023-A817FA03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AC02-8EC8-8E47-BF79-3AA390B275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3684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b-NO" dirty="0"/>
              <a:t>Klikk for å legge til et bilde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0" y="2762844"/>
            <a:ext cx="12192000" cy="2586368"/>
          </a:xfrm>
          <a:prstGeom prst="rect">
            <a:avLst/>
          </a:prstGeom>
          <a:solidFill>
            <a:srgbClr val="373C82"/>
          </a:solidFill>
          <a:ln>
            <a:solidFill>
              <a:srgbClr val="373C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11" name="Tittel 1"/>
          <p:cNvSpPr>
            <a:spLocks noGrp="1"/>
          </p:cNvSpPr>
          <p:nvPr>
            <p:ph type="title" hasCustomPrompt="1"/>
          </p:nvPr>
        </p:nvSpPr>
        <p:spPr>
          <a:xfrm>
            <a:off x="335360" y="2762844"/>
            <a:ext cx="11424840" cy="1440160"/>
          </a:xfrm>
        </p:spPr>
        <p:txBody>
          <a:bodyPr lIns="0">
            <a:normAutofit/>
          </a:bodyPr>
          <a:lstStyle>
            <a:lvl1pPr algn="l">
              <a:defRPr sz="4267" b="1" baseline="0">
                <a:solidFill>
                  <a:srgbClr val="FFFFFF"/>
                </a:solidFill>
                <a:latin typeface="Georgia" panose="02040502050405020303" pitchFamily="18" charset="0"/>
              </a:defRPr>
            </a:lvl1pPr>
          </a:lstStyle>
          <a:p>
            <a:r>
              <a:rPr lang="nb-NO" dirty="0"/>
              <a:t>Klikk for å endre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34434" y="4197351"/>
            <a:ext cx="11425767" cy="575799"/>
          </a:xfrm>
        </p:spPr>
        <p:txBody>
          <a:bodyPr>
            <a:noAutofit/>
          </a:bodyPr>
          <a:lstStyle>
            <a:lvl1pPr marL="0" indent="0">
              <a:buNone/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en-US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6" hasCustomPrompt="1"/>
          </p:nvPr>
        </p:nvSpPr>
        <p:spPr>
          <a:xfrm>
            <a:off x="334434" y="4773149"/>
            <a:ext cx="11425767" cy="576063"/>
          </a:xfrm>
        </p:spPr>
        <p:txBody>
          <a:bodyPr>
            <a:noAutofit/>
          </a:bodyPr>
          <a:lstStyle>
            <a:lvl1pPr marL="0" indent="0">
              <a:buNone/>
              <a:defRPr sz="2667" i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Sted, dato</a:t>
            </a:r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624" y="286410"/>
            <a:ext cx="2345576" cy="117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59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D5CD1D-FA50-1746-A135-D0320D617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8E037C-40B0-CB44-B461-2501023C3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1F6DC0E-02DE-144B-9D12-9974821FF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A46B-EADB-3046-ABD3-4472B24BD423}" type="datetimeFigureOut">
              <a:rPr lang="nb-NO" smtClean="0"/>
              <a:t>14.03.2022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A231D0C-6374-EE4D-98BB-C7C01699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0740B8-632F-A640-9F02-020799D3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AC02-8EC8-8E47-BF79-3AA390B275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9E1141-2659-DB45-881C-27615B6BB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F98FADA-7F55-0D49-AEFB-1F2E8B86F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1E981E-DF07-E348-9186-D353BB2B0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A46B-EADB-3046-ABD3-4472B24BD423}" type="datetimeFigureOut">
              <a:rPr lang="nb-NO" smtClean="0"/>
              <a:t>14.03.2022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B0D2CE-0672-4044-965D-2917F17C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90E13D8-82E4-2F44-837A-F153F8718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AC02-8EC8-8E47-BF79-3AA390B275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10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7D83B3-70B6-1041-AF5A-846BBEAF8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C1B87A-4CC4-8744-B61E-EB0D8708F1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ED3F64F-BF8F-534C-A246-462E74E0F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BE2138F-B6DF-AA47-BECA-FBAD13E90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A46B-EADB-3046-ABD3-4472B24BD423}" type="datetimeFigureOut">
              <a:rPr lang="nb-NO" smtClean="0"/>
              <a:t>14.03.2022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AE7B5E3-ADF0-004F-985C-605482556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3E3846F-44B6-AC40-BCC8-1E082F66A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AC02-8EC8-8E47-BF79-3AA390B275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339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EB6782-EC4F-954C-8C85-ABF3E1D4F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FF01CE3-DE3E-874B-A779-07137DE21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38F0533-BEAF-6946-AE41-75CC1313B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6CAB915-CB8E-EF49-AE95-F84F2B3723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147E191-7F6F-444D-8B81-EDC77E22B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2EB0B55-CBA6-5E4B-880F-060AF7F93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A46B-EADB-3046-ABD3-4472B24BD423}" type="datetimeFigureOut">
              <a:rPr lang="nb-NO" smtClean="0"/>
              <a:t>14.03.2022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41D9D7A-5BFE-CA4A-BA4C-A9BB2B3D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1A4BC41-E2FF-4E4D-98C6-B0AE6FD2B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AC02-8EC8-8E47-BF79-3AA390B275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12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5D04F9-AAF0-9141-AC8E-8D9F581D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5515351-3DA3-3044-8A88-E4470173B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A46B-EADB-3046-ABD3-4472B24BD423}" type="datetimeFigureOut">
              <a:rPr lang="nb-NO" smtClean="0"/>
              <a:t>14.03.2022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38BA61-B471-144B-9DE8-BB8533BE8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248C913-3F19-964D-991E-A5EF86ED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AC02-8EC8-8E47-BF79-3AA390B275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337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2BE43D9-8FAC-8F4F-B2BA-89CBFBBBE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A46B-EADB-3046-ABD3-4472B24BD423}" type="datetimeFigureOut">
              <a:rPr lang="nb-NO" smtClean="0"/>
              <a:t>14.03.2022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68C1A7C-4CBB-864E-8DF8-B421A7B81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1EF97D7-7C5A-4E45-ACA5-34573B3C1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AC02-8EC8-8E47-BF79-3AA390B275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472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74FC15-649E-9D49-9840-90423BA2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753495-F1B9-144A-9790-6C39CC56F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432EAEA-D819-BB41-950C-AA746FC7D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B2306AF-983A-FF4F-91F8-C8EC9DDB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A46B-EADB-3046-ABD3-4472B24BD423}" type="datetimeFigureOut">
              <a:rPr lang="nb-NO" smtClean="0"/>
              <a:t>14.03.2022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9D6A35B-F63F-2643-A6A0-668A429E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4F5BC46-19BC-7F4B-AACF-DB4699365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AC02-8EC8-8E47-BF79-3AA390B275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088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CFE8F5-F2B5-D14A-A17A-D0E7481CD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00140E9-BE47-8941-92C4-669D03672B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F882FB3-08E2-B542-8F59-038760E40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99F8AAF-96AF-9447-B245-EF2A70ABA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A46B-EADB-3046-ABD3-4472B24BD423}" type="datetimeFigureOut">
              <a:rPr lang="nb-NO" smtClean="0"/>
              <a:t>14.03.2022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96D0056-5323-2E4F-BAF0-3AB34E32C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12337B8-C371-1F42-817A-88BE763E3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AC02-8EC8-8E47-BF79-3AA390B275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891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9C120E7-314A-7B46-9F8C-6F483F4C2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4B187C0-1858-8B40-83F3-AB5F011B5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D1639E0-66B7-844D-88DB-9A07350883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6A46B-EADB-3046-ABD3-4472B24BD423}" type="datetimeFigureOut">
              <a:rPr lang="nb-NO" smtClean="0"/>
              <a:t>14.03.2022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9650CA5-217B-354E-94BC-0270AC84D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526D1F-673F-3043-83D2-833EE26CED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AAC02-8EC8-8E47-BF79-3AA390B275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181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5"/>
          </p:nvPr>
        </p:nvSpPr>
        <p:spPr>
          <a:xfrm>
            <a:off x="0" y="448235"/>
            <a:ext cx="12192000" cy="6858000"/>
          </a:xfrm>
        </p:spPr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Hva er egentlig en tillitsreform?</a:t>
            </a:r>
            <a:br>
              <a:rPr lang="nb-NO" dirty="0"/>
            </a:br>
            <a:r>
              <a:rPr lang="nb-NO" sz="3100" b="0" dirty="0"/>
              <a:t>Og hva innebærer tillitsreform/ tillitsbasert ledelse for kommunedirektører?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sz="2800" dirty="0"/>
              <a:t>Norsk kommunedirektørforum, Topplederprogram</a:t>
            </a:r>
          </a:p>
          <a:p>
            <a:r>
              <a:rPr lang="nb-NO" sz="2800" dirty="0"/>
              <a:t>Marte Winsvold, 14.03.22</a:t>
            </a:r>
          </a:p>
        </p:txBody>
      </p:sp>
    </p:spTree>
    <p:extLst>
      <p:ext uri="{BB962C8B-B14F-4D97-AF65-F5344CB8AC3E}">
        <p14:creationId xmlns:p14="http://schemas.microsoft.com/office/powerpoint/2010/main" val="3047691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962F26-8948-314C-99A1-CEE47561D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nb-NO" dirty="0"/>
              <a:t>På hvilke områder?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F71BED70-F2A9-6946-BACC-040FE27975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397651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6111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61B044CC-D1E2-4D43-A90E-CADC7EEAC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Og hvordan?</a:t>
            </a:r>
            <a:br>
              <a:rPr lang="nb-NO" dirty="0"/>
            </a:br>
            <a:r>
              <a:rPr lang="nb-NO" sz="2800" dirty="0"/>
              <a:t>Mer «talk» enn «</a:t>
            </a:r>
            <a:r>
              <a:rPr lang="nb-NO" sz="2800" dirty="0" err="1"/>
              <a:t>walk</a:t>
            </a:r>
            <a:r>
              <a:rPr lang="nb-NO" sz="2800" dirty="0"/>
              <a:t>»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D1C0B49-91ED-4A4A-873F-8EAFFEFCE6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Tillit som kultur</a:t>
            </a:r>
          </a:p>
          <a:p>
            <a:pPr lvl="1"/>
            <a:r>
              <a:rPr lang="nb-NO" dirty="0"/>
              <a:t>Kursing for å endre holdninger hos ledelse og ansatte – viktig å stole på hverandre, gi hverandre rom, lytte</a:t>
            </a:r>
          </a:p>
          <a:p>
            <a:r>
              <a:rPr lang="nb-NO" dirty="0"/>
              <a:t>Tillit som involvering</a:t>
            </a:r>
          </a:p>
          <a:p>
            <a:pPr lvl="1"/>
            <a:r>
              <a:rPr lang="nb-NO" dirty="0"/>
              <a:t>Utvidet partssamarbeid, ansattes representanter inviteres med i styringen av virksomheten – for eksempel gjennom bestemme vaktturnuser, arbeidstid osv. </a:t>
            </a:r>
          </a:p>
          <a:p>
            <a:r>
              <a:rPr lang="nb-NO" dirty="0"/>
              <a:t>Tillit som delegasjon</a:t>
            </a:r>
          </a:p>
          <a:p>
            <a:pPr lvl="1"/>
            <a:r>
              <a:rPr lang="nb-NO" sz="2400" i="0" dirty="0"/>
              <a:t>Ansatte i hjemmetjenesten gis ansvar for å fatte beslutninger om hvilke tjenester brukerne skal motta</a:t>
            </a:r>
          </a:p>
          <a:p>
            <a:r>
              <a:rPr lang="nb-NO" dirty="0"/>
              <a:t>Tillit som fravær av/redusert kontroll</a:t>
            </a:r>
          </a:p>
          <a:p>
            <a:pPr lvl="1"/>
            <a:r>
              <a:rPr lang="nb-NO" dirty="0"/>
              <a:t>(Eller som mer kontroll for å gjenvinne/styrke innbyggernes tillit)</a:t>
            </a:r>
          </a:p>
          <a:p>
            <a:r>
              <a:rPr lang="nb-NO" dirty="0"/>
              <a:t>Tillit som omdømmebygging</a:t>
            </a:r>
          </a:p>
          <a:p>
            <a:pPr lvl="1"/>
            <a:r>
              <a:rPr lang="nb-NO" dirty="0"/>
              <a:t>Fint ord i strategier og visjoner</a:t>
            </a:r>
          </a:p>
          <a:p>
            <a:endParaRPr lang="nb-NO" dirty="0"/>
          </a:p>
        </p:txBody>
      </p:sp>
      <p:pic>
        <p:nvPicPr>
          <p:cNvPr id="8" name="Plassholder for innhold 7">
            <a:extLst>
              <a:ext uri="{FF2B5EF4-FFF2-40B4-BE49-F238E27FC236}">
                <a16:creationId xmlns:a16="http://schemas.microsoft.com/office/drawing/2014/main" id="{99DAADDF-3995-4F46-8832-D5E42F39076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08305" y="1825625"/>
            <a:ext cx="5109389" cy="4351338"/>
          </a:xfrm>
        </p:spPr>
      </p:pic>
    </p:spTree>
    <p:extLst>
      <p:ext uri="{BB962C8B-B14F-4D97-AF65-F5344CB8AC3E}">
        <p14:creationId xmlns:p14="http://schemas.microsoft.com/office/powerpoint/2010/main" val="2566475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6802CB-1ED0-41B4-8D50-D533474F4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jobber man med tillit i kommunal sektor?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2DA1A1-8924-465B-AF9D-C78D7DD6B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974959" cy="4351338"/>
          </a:xfrm>
        </p:spPr>
        <p:txBody>
          <a:bodyPr>
            <a:normAutofit fontScale="92500" lnSpcReduction="10000"/>
          </a:bodyPr>
          <a:lstStyle/>
          <a:p>
            <a:endParaRPr lang="nb-NO" dirty="0"/>
          </a:p>
          <a:p>
            <a:r>
              <a:rPr lang="nb-NO" b="1" dirty="0"/>
              <a:t>Negativt begrunnet</a:t>
            </a:r>
          </a:p>
          <a:p>
            <a:pPr lvl="1"/>
            <a:r>
              <a:rPr lang="nb-NO" dirty="0"/>
              <a:t>Vil bort fra overdreven kontroll, rapportering og detaljstyring</a:t>
            </a:r>
          </a:p>
          <a:p>
            <a:endParaRPr lang="nb-NO" b="1" dirty="0"/>
          </a:p>
          <a:p>
            <a:r>
              <a:rPr lang="nb-NO" b="1" dirty="0"/>
              <a:t>Positivt begrunnet</a:t>
            </a:r>
          </a:p>
          <a:p>
            <a:pPr lvl="1"/>
            <a:r>
              <a:rPr lang="nb-NO" dirty="0"/>
              <a:t>Det å bli vist tillit er motiverende</a:t>
            </a:r>
          </a:p>
          <a:p>
            <a:pPr lvl="1"/>
            <a:r>
              <a:rPr lang="nb-NO" dirty="0"/>
              <a:t>Ta ut verdien som ligger i at medarbeidere får bruke sitt faglige skjønn</a:t>
            </a:r>
          </a:p>
          <a:p>
            <a:pPr lvl="1"/>
            <a:endParaRPr lang="nb-NO" dirty="0"/>
          </a:p>
          <a:p>
            <a:endParaRPr lang="nb-NO" dirty="0"/>
          </a:p>
          <a:p>
            <a:pPr lvl="1"/>
            <a:endParaRPr lang="nb-NO" dirty="0"/>
          </a:p>
          <a:p>
            <a:endParaRPr lang="nb-NO" dirty="0"/>
          </a:p>
        </p:txBody>
      </p:sp>
      <p:graphicFrame>
        <p:nvGraphicFramePr>
          <p:cNvPr id="7" name="Plassholder for innhold 6">
            <a:extLst>
              <a:ext uri="{FF2B5EF4-FFF2-40B4-BE49-F238E27FC236}">
                <a16:creationId xmlns:a16="http://schemas.microsoft.com/office/drawing/2014/main" id="{CA82077C-A08D-4909-813E-B9A6676A2C9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6461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5A4B347C-C2F6-46C9-9FAE-D09202170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Hva betyr tillitsreform for kommunedirektørers mulighet for styring og ledelse?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7FE81F2-53EC-48FA-9CC7-0DC2F1D66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09647" y="2218466"/>
            <a:ext cx="3644153" cy="3910400"/>
          </a:xfrm>
        </p:spPr>
        <p:txBody>
          <a:bodyPr/>
          <a:lstStyle/>
          <a:p>
            <a:endParaRPr lang="nb-NO" dirty="0"/>
          </a:p>
          <a:p>
            <a:r>
              <a:rPr lang="nb-NO" dirty="0"/>
              <a:t>Lettere å se «tillits» rolle i ledelse enn i styring</a:t>
            </a:r>
          </a:p>
          <a:p>
            <a:r>
              <a:rPr lang="nb-NO" dirty="0"/>
              <a:t>Men tillit kan gjøre det lettere å styre</a:t>
            </a:r>
          </a:p>
        </p:txBody>
      </p:sp>
      <p:graphicFrame>
        <p:nvGraphicFramePr>
          <p:cNvPr id="4" name="Tabell 7">
            <a:extLst>
              <a:ext uri="{FF2B5EF4-FFF2-40B4-BE49-F238E27FC236}">
                <a16:creationId xmlns:a16="http://schemas.microsoft.com/office/drawing/2014/main" id="{643698F0-2BE6-4141-95FC-0E360AC74AB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1483960"/>
              </p:ext>
            </p:extLst>
          </p:nvPr>
        </p:nvGraphicFramePr>
        <p:xfrm>
          <a:off x="838200" y="2218466"/>
          <a:ext cx="6494928" cy="3464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976">
                  <a:extLst>
                    <a:ext uri="{9D8B030D-6E8A-4147-A177-3AD203B41FA5}">
                      <a16:colId xmlns:a16="http://schemas.microsoft.com/office/drawing/2014/main" val="3069608526"/>
                    </a:ext>
                  </a:extLst>
                </a:gridCol>
                <a:gridCol w="2164976">
                  <a:extLst>
                    <a:ext uri="{9D8B030D-6E8A-4147-A177-3AD203B41FA5}">
                      <a16:colId xmlns:a16="http://schemas.microsoft.com/office/drawing/2014/main" val="2255525034"/>
                    </a:ext>
                  </a:extLst>
                </a:gridCol>
                <a:gridCol w="2164976">
                  <a:extLst>
                    <a:ext uri="{9D8B030D-6E8A-4147-A177-3AD203B41FA5}">
                      <a16:colId xmlns:a16="http://schemas.microsoft.com/office/drawing/2014/main" val="132943209"/>
                    </a:ext>
                  </a:extLst>
                </a:gridCol>
              </a:tblGrid>
              <a:tr h="437497">
                <a:tc>
                  <a:txBody>
                    <a:bodyPr/>
                    <a:lstStyle/>
                    <a:p>
                      <a:endParaRPr lang="nb-NO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noProof="0"/>
                        <a:t>STYRING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noProof="0"/>
                        <a:t>LEDELSE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320367"/>
                  </a:ext>
                </a:extLst>
              </a:tr>
              <a:tr h="1078760">
                <a:tc>
                  <a:txBody>
                    <a:bodyPr/>
                    <a:lstStyle/>
                    <a:p>
                      <a:r>
                        <a:rPr lang="nb-NO" sz="2000" noProof="0"/>
                        <a:t>Regulering gjennom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noProof="0" dirty="0"/>
                        <a:t>Regler, incentiver, ressurstildeling, 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noProof="0"/>
                        <a:t>Anskt-til-ansikt-relasjoner</a:t>
                      </a:r>
                      <a:endParaRPr lang="nb-NO" sz="2000" baseline="0" noProof="0"/>
                    </a:p>
                    <a:p>
                      <a:r>
                        <a:rPr lang="nb-NO" sz="2000" baseline="0" noProof="0"/>
                        <a:t>Dialog </a:t>
                      </a:r>
                      <a:endParaRPr lang="nb-NO" sz="20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865716"/>
                  </a:ext>
                </a:extLst>
              </a:tr>
              <a:tr h="755132">
                <a:tc>
                  <a:txBody>
                    <a:bodyPr/>
                    <a:lstStyle/>
                    <a:p>
                      <a:r>
                        <a:rPr lang="nb-NO" sz="2000" b="1" noProof="0"/>
                        <a:t>Eksempel på relasjon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="1" noProof="0"/>
                        <a:t>Administrasjon - virksomhet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="1" noProof="0" dirty="0"/>
                        <a:t>Leder - medarbeider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6317"/>
                  </a:ext>
                </a:extLst>
              </a:tr>
              <a:tr h="437497">
                <a:tc>
                  <a:txBody>
                    <a:bodyPr/>
                    <a:lstStyle/>
                    <a:p>
                      <a:r>
                        <a:rPr lang="nb-NO" sz="2000" noProof="0"/>
                        <a:t>Avstand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noProof="0"/>
                        <a:t>”Hands-off”</a:t>
                      </a:r>
                      <a:endParaRPr lang="nb-NO" sz="2000" baseline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noProof="0"/>
                        <a:t>”Hands-on”</a:t>
                      </a:r>
                      <a:endParaRPr lang="nb-NO" sz="2000" baseline="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744974"/>
                  </a:ext>
                </a:extLst>
              </a:tr>
              <a:tr h="755132">
                <a:tc>
                  <a:txBody>
                    <a:bodyPr/>
                    <a:lstStyle/>
                    <a:p>
                      <a:r>
                        <a:rPr lang="nb-NO" sz="2000" noProof="0"/>
                        <a:t>Medieres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noProof="0" dirty="0"/>
                        <a:t>Systembåret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noProof="0" dirty="0"/>
                        <a:t>Relasjonsbåret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14660"/>
                  </a:ext>
                </a:extLst>
              </a:tr>
            </a:tbl>
          </a:graphicData>
        </a:graphic>
      </p:graphicFrame>
      <p:sp>
        <p:nvSpPr>
          <p:cNvPr id="8" name="Tekstfelt 8">
            <a:extLst>
              <a:ext uri="{FF2B5EF4-FFF2-40B4-BE49-F238E27FC236}">
                <a16:creationId xmlns:a16="http://schemas.microsoft.com/office/drawing/2014/main" id="{5A2119B0-8B1D-B645-8198-BE6CC358A1CD}"/>
              </a:ext>
            </a:extLst>
          </p:cNvPr>
          <p:cNvSpPr txBox="1"/>
          <p:nvPr/>
        </p:nvSpPr>
        <p:spPr>
          <a:xfrm>
            <a:off x="838200" y="5682484"/>
            <a:ext cx="160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(Bentzen 2018)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62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436533" y="462843"/>
            <a:ext cx="4244623" cy="6028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felt 2"/>
          <p:cNvSpPr txBox="1"/>
          <p:nvPr/>
        </p:nvSpPr>
        <p:spPr>
          <a:xfrm>
            <a:off x="2009423" y="1433689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/>
              <a:t>POLITISK LEDELSE</a:t>
            </a:r>
            <a:endParaRPr lang="en-US" sz="2000" dirty="0"/>
          </a:p>
        </p:txBody>
      </p:sp>
      <p:sp>
        <p:nvSpPr>
          <p:cNvPr id="4" name="Tekstfelt 3"/>
          <p:cNvSpPr txBox="1"/>
          <p:nvPr/>
        </p:nvSpPr>
        <p:spPr>
          <a:xfrm>
            <a:off x="1462080" y="3276922"/>
            <a:ext cx="2772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/>
              <a:t>ADMINISTRATIV LEDELSE</a:t>
            </a:r>
            <a:endParaRPr lang="en-US" sz="2000" dirty="0"/>
          </a:p>
        </p:txBody>
      </p:sp>
      <p:sp>
        <p:nvSpPr>
          <p:cNvPr id="5" name="Tekstfelt 4"/>
          <p:cNvSpPr txBox="1"/>
          <p:nvPr/>
        </p:nvSpPr>
        <p:spPr>
          <a:xfrm>
            <a:off x="1264358" y="5120155"/>
            <a:ext cx="1521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/>
              <a:t>FAGLEDELSE</a:t>
            </a:r>
            <a:endParaRPr lang="en-US" sz="2000" dirty="0"/>
          </a:p>
        </p:txBody>
      </p:sp>
      <p:sp>
        <p:nvSpPr>
          <p:cNvPr id="7" name="Tekstfelt 6"/>
          <p:cNvSpPr txBox="1"/>
          <p:nvPr/>
        </p:nvSpPr>
        <p:spPr>
          <a:xfrm rot="20176819">
            <a:off x="4883808" y="5135544"/>
            <a:ext cx="1837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”HANDS-ON”</a:t>
            </a:r>
          </a:p>
          <a:p>
            <a:r>
              <a:rPr lang="da-DK" sz="2400" dirty="0"/>
              <a:t>LEDELSE</a:t>
            </a:r>
            <a:endParaRPr lang="en-US" sz="2400" dirty="0"/>
          </a:p>
        </p:txBody>
      </p:sp>
      <p:sp>
        <p:nvSpPr>
          <p:cNvPr id="8" name="Kombinationstegning 7"/>
          <p:cNvSpPr/>
          <p:nvPr/>
        </p:nvSpPr>
        <p:spPr>
          <a:xfrm>
            <a:off x="5870222" y="462843"/>
            <a:ext cx="2878667" cy="6039556"/>
          </a:xfrm>
          <a:custGeom>
            <a:avLst/>
            <a:gdLst>
              <a:gd name="connsiteX0" fmla="*/ 0 w 2878667"/>
              <a:gd name="connsiteY0" fmla="*/ 0 h 6039556"/>
              <a:gd name="connsiteX1" fmla="*/ 1557867 w 2878667"/>
              <a:gd name="connsiteY1" fmla="*/ 6039556 h 6039556"/>
              <a:gd name="connsiteX2" fmla="*/ 2867378 w 2878667"/>
              <a:gd name="connsiteY2" fmla="*/ 6028267 h 6039556"/>
              <a:gd name="connsiteX3" fmla="*/ 2878667 w 2878667"/>
              <a:gd name="connsiteY3" fmla="*/ 11289 h 6039556"/>
              <a:gd name="connsiteX4" fmla="*/ 0 w 2878667"/>
              <a:gd name="connsiteY4" fmla="*/ 0 h 603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8667" h="6039556">
                <a:moveTo>
                  <a:pt x="0" y="0"/>
                </a:moveTo>
                <a:lnTo>
                  <a:pt x="1557867" y="6039556"/>
                </a:lnTo>
                <a:lnTo>
                  <a:pt x="2867378" y="6028267"/>
                </a:lnTo>
                <a:lnTo>
                  <a:pt x="2878667" y="112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kstfelt 5"/>
          <p:cNvSpPr txBox="1"/>
          <p:nvPr/>
        </p:nvSpPr>
        <p:spPr>
          <a:xfrm rot="20554859">
            <a:off x="6388784" y="893957"/>
            <a:ext cx="1921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</a:rPr>
              <a:t>”HANDS-OFF”</a:t>
            </a:r>
          </a:p>
          <a:p>
            <a:r>
              <a:rPr lang="da-DK" sz="2400" dirty="0">
                <a:solidFill>
                  <a:schemeClr val="bg1"/>
                </a:solidFill>
              </a:rPr>
              <a:t>STYRING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0" name="Lige forbindelse 9"/>
          <p:cNvCxnSpPr/>
          <p:nvPr/>
        </p:nvCxnSpPr>
        <p:spPr>
          <a:xfrm>
            <a:off x="4436533" y="2404533"/>
            <a:ext cx="4312356" cy="112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>
            <a:off x="4436533" y="4713110"/>
            <a:ext cx="4312356" cy="112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976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2A5E64C-C0FB-427C-B132-519CBA03D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nb-NO" sz="4000" dirty="0">
                <a:solidFill>
                  <a:srgbClr val="FFFFFF"/>
                </a:solidFill>
              </a:rPr>
              <a:t>Tillitsreform reiser noen dilemmaer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7C36EC0-54B5-47E0-9C24-BE786A913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sz="1600" b="1" dirty="0"/>
              <a:t>Kontroll- og rapporteringssystemer og detaljerte regler kom av en grunn – hva skjer hvis man tar dem bort/endrer dem?</a:t>
            </a:r>
          </a:p>
          <a:p>
            <a:r>
              <a:rPr lang="nb-NO" sz="1600" dirty="0"/>
              <a:t>Hva med styringsinformasjon til politikerne?</a:t>
            </a:r>
          </a:p>
          <a:p>
            <a:r>
              <a:rPr lang="nb-NO" sz="1600" dirty="0"/>
              <a:t>Hva hvis man blir kontrollert av et nivå over?</a:t>
            </a:r>
          </a:p>
          <a:p>
            <a:r>
              <a:rPr lang="nb-NO" sz="1600" dirty="0"/>
              <a:t>Hva hvis noen ikke er til å stole på?</a:t>
            </a:r>
          </a:p>
          <a:p>
            <a:pPr lvl="1"/>
            <a:r>
              <a:rPr lang="nb-NO" sz="1600" dirty="0"/>
              <a:t>Er inkompetente, har dårlige hensikter, ikke følger regler man er blitt enig om?</a:t>
            </a:r>
          </a:p>
          <a:p>
            <a:r>
              <a:rPr lang="nb-NO" sz="1600" dirty="0"/>
              <a:t>Hvordan sikre likebehandling når ansatte skal utøve faglig skjønn?</a:t>
            </a:r>
          </a:p>
          <a:p>
            <a:pPr lvl="1"/>
            <a:r>
              <a:rPr lang="nb-NO" sz="1600" dirty="0"/>
              <a:t>Hva hvis de bruker skjønnet til å behandle folk ulikt?</a:t>
            </a:r>
          </a:p>
          <a:p>
            <a:r>
              <a:rPr lang="nb-NO" sz="1600" dirty="0"/>
              <a:t>Hvordan sikre gode tjenester uten detaljerte regler?</a:t>
            </a:r>
          </a:p>
          <a:p>
            <a:pPr lvl="1"/>
            <a:r>
              <a:rPr lang="nb-NO" sz="1600" dirty="0"/>
              <a:t>Regler gir en oppskrift og kan være gode å støtte seg på for eksempel i møte med brukere</a:t>
            </a:r>
          </a:p>
          <a:p>
            <a:pPr lvl="1"/>
            <a:r>
              <a:rPr lang="nb-NO" sz="1600" dirty="0"/>
              <a:t>Skjønnsutøvelse krever erfaring og kompetanse</a:t>
            </a:r>
          </a:p>
          <a:p>
            <a:r>
              <a:rPr lang="nb-NO" sz="1600" dirty="0"/>
              <a:t>Hva med innbyggernes tillit? </a:t>
            </a:r>
          </a:p>
          <a:p>
            <a:pPr lvl="1"/>
            <a:r>
              <a:rPr lang="nb-NO" sz="1600" dirty="0"/>
              <a:t>Ansvaret for å vurdere om tjenesteytere er tillitsverdig, overlates til brukerne</a:t>
            </a:r>
          </a:p>
          <a:p>
            <a:pPr lvl="1"/>
            <a:r>
              <a:rPr lang="nb-NO" sz="1600" dirty="0"/>
              <a:t>Er det egentlig bedre å ha tillit til personer enn til institusjoner?</a:t>
            </a:r>
          </a:p>
        </p:txBody>
      </p:sp>
    </p:spTree>
    <p:extLst>
      <p:ext uri="{BB962C8B-B14F-4D97-AF65-F5344CB8AC3E}">
        <p14:creationId xmlns:p14="http://schemas.microsoft.com/office/powerpoint/2010/main" val="521751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1400B297-4365-E246-8F95-DC4BC85F5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Utfordringer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arbeidet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med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tillit</a:t>
            </a:r>
            <a:endParaRPr lang="en-US" sz="3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C0EE5B5F-8B28-0449-9BA7-0A73DA9AF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57150" indent="0">
              <a:spcAft>
                <a:spcPts val="600"/>
              </a:spcAft>
              <a:buNone/>
            </a:pPr>
            <a:endParaRPr lang="en-US" sz="2000" dirty="0"/>
          </a:p>
          <a:p>
            <a:r>
              <a:rPr lang="nb-NO" dirty="0"/>
              <a:t>Tillit </a:t>
            </a:r>
          </a:p>
          <a:p>
            <a:pPr lvl="1"/>
            <a:r>
              <a:rPr lang="nb-NO" dirty="0"/>
              <a:t>Kan ikke innføres, bare legges til rette for/inviteres til</a:t>
            </a:r>
          </a:p>
          <a:p>
            <a:pPr lvl="1"/>
            <a:r>
              <a:rPr lang="nb-NO" dirty="0"/>
              <a:t>Krever et «</a:t>
            </a:r>
            <a:r>
              <a:rPr lang="nb-NO" dirty="0" err="1"/>
              <a:t>leap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faith</a:t>
            </a:r>
            <a:r>
              <a:rPr lang="nb-NO" dirty="0"/>
              <a:t>» - forbundet med risiko</a:t>
            </a:r>
          </a:p>
          <a:p>
            <a:pPr lvl="0"/>
            <a:r>
              <a:rPr lang="nb-NO" dirty="0"/>
              <a:t>Tillit som strategisk ambisjon medfører fare for ...</a:t>
            </a:r>
          </a:p>
          <a:p>
            <a:pPr lvl="1"/>
            <a:r>
              <a:rPr lang="nb-NO" dirty="0"/>
              <a:t>At alle føler seg forpliktet til å ha tillit til hverandre</a:t>
            </a:r>
          </a:p>
          <a:p>
            <a:pPr lvl="1"/>
            <a:r>
              <a:rPr lang="nb-NO" dirty="0"/>
              <a:t>At man baserer seg på tillit uten at det er grunnlag for det</a:t>
            </a:r>
          </a:p>
          <a:p>
            <a:endParaRPr lang="en-US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46D28617-359E-2D4F-A5D1-1B949F3AC01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59354375"/>
              </p:ext>
            </p:extLst>
          </p:nvPr>
        </p:nvGraphicFramePr>
        <p:xfrm>
          <a:off x="5716099" y="807593"/>
          <a:ext cx="5398857" cy="5239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5789">
                  <a:extLst>
                    <a:ext uri="{9D8B030D-6E8A-4147-A177-3AD203B41FA5}">
                      <a16:colId xmlns:a16="http://schemas.microsoft.com/office/drawing/2014/main" val="2074800583"/>
                    </a:ext>
                  </a:extLst>
                </a:gridCol>
                <a:gridCol w="873068">
                  <a:extLst>
                    <a:ext uri="{9D8B030D-6E8A-4147-A177-3AD203B41FA5}">
                      <a16:colId xmlns:a16="http://schemas.microsoft.com/office/drawing/2014/main" val="3224065887"/>
                    </a:ext>
                  </a:extLst>
                </a:gridCol>
              </a:tblGrid>
              <a:tr h="410216">
                <a:tc>
                  <a:txBody>
                    <a:bodyPr/>
                    <a:lstStyle/>
                    <a:p>
                      <a:endParaRPr lang="nb-NO" sz="1800" dirty="0"/>
                    </a:p>
                  </a:txBody>
                  <a:tcPr marL="93231" marR="93231" marT="46615" marB="46615"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%</a:t>
                      </a:r>
                    </a:p>
                  </a:txBody>
                  <a:tcPr marL="93231" marR="93231" marT="46615" marB="46615"/>
                </a:tc>
                <a:extLst>
                  <a:ext uri="{0D108BD9-81ED-4DB2-BD59-A6C34878D82A}">
                    <a16:rowId xmlns:a16="http://schemas.microsoft.com/office/drawing/2014/main" val="739763531"/>
                  </a:ext>
                </a:extLst>
              </a:tr>
              <a:tr h="969600">
                <a:tc>
                  <a:txBody>
                    <a:bodyPr/>
                    <a:lstStyle/>
                    <a:p>
                      <a:r>
                        <a:rPr lang="nb-NO" sz="1800" dirty="0"/>
                        <a:t>Negativ medieoppmerksomhet rundt enkeltsaker får politikere til å innføre mer styring og kontroll </a:t>
                      </a:r>
                    </a:p>
                  </a:txBody>
                  <a:tcPr marL="93231" marR="93231" marT="46615" marB="46615"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39</a:t>
                      </a:r>
                    </a:p>
                  </a:txBody>
                  <a:tcPr marL="93231" marR="93231" marT="46615" marB="46615"/>
                </a:tc>
                <a:extLst>
                  <a:ext uri="{0D108BD9-81ED-4DB2-BD59-A6C34878D82A}">
                    <a16:rowId xmlns:a16="http://schemas.microsoft.com/office/drawing/2014/main" val="1300564747"/>
                  </a:ext>
                </a:extLst>
              </a:tr>
              <a:tr h="689908">
                <a:tc>
                  <a:txBody>
                    <a:bodyPr/>
                    <a:lstStyle/>
                    <a:p>
                      <a:r>
                        <a:rPr lang="nb-NO" sz="1800" dirty="0"/>
                        <a:t>Andre prioriteringer tar oppmerksomhet fra arbeidet med tillit</a:t>
                      </a:r>
                    </a:p>
                  </a:txBody>
                  <a:tcPr marL="93231" marR="93231" marT="46615" marB="46615"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38</a:t>
                      </a:r>
                    </a:p>
                  </a:txBody>
                  <a:tcPr marL="93231" marR="93231" marT="46615" marB="46615"/>
                </a:tc>
                <a:extLst>
                  <a:ext uri="{0D108BD9-81ED-4DB2-BD59-A6C34878D82A}">
                    <a16:rowId xmlns:a16="http://schemas.microsoft.com/office/drawing/2014/main" val="1962906026"/>
                  </a:ext>
                </a:extLst>
              </a:tr>
              <a:tr h="410216">
                <a:tc>
                  <a:txBody>
                    <a:bodyPr/>
                    <a:lstStyle/>
                    <a:p>
                      <a:r>
                        <a:rPr lang="nb-NO" sz="1800" dirty="0"/>
                        <a:t>Vi forstår ulike ting med begrepet tillit</a:t>
                      </a:r>
                    </a:p>
                  </a:txBody>
                  <a:tcPr marL="93231" marR="93231" marT="46615" marB="46615"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32</a:t>
                      </a:r>
                    </a:p>
                  </a:txBody>
                  <a:tcPr marL="93231" marR="93231" marT="46615" marB="46615"/>
                </a:tc>
                <a:extLst>
                  <a:ext uri="{0D108BD9-81ED-4DB2-BD59-A6C34878D82A}">
                    <a16:rowId xmlns:a16="http://schemas.microsoft.com/office/drawing/2014/main" val="745159597"/>
                  </a:ext>
                </a:extLst>
              </a:tr>
              <a:tr h="689908">
                <a:tc>
                  <a:txBody>
                    <a:bodyPr/>
                    <a:lstStyle/>
                    <a:p>
                      <a:r>
                        <a:rPr lang="nb-NO" sz="1800" dirty="0"/>
                        <a:t>Det er vanskelig å konkretisere hvordan vi skal jobbe med tillit</a:t>
                      </a:r>
                    </a:p>
                  </a:txBody>
                  <a:tcPr marL="93231" marR="93231" marT="46615" marB="46615"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29</a:t>
                      </a:r>
                    </a:p>
                  </a:txBody>
                  <a:tcPr marL="93231" marR="93231" marT="46615" marB="46615"/>
                </a:tc>
                <a:extLst>
                  <a:ext uri="{0D108BD9-81ED-4DB2-BD59-A6C34878D82A}">
                    <a16:rowId xmlns:a16="http://schemas.microsoft.com/office/drawing/2014/main" val="307112096"/>
                  </a:ext>
                </a:extLst>
              </a:tr>
              <a:tr h="689908">
                <a:tc>
                  <a:txBody>
                    <a:bodyPr/>
                    <a:lstStyle/>
                    <a:p>
                      <a:r>
                        <a:rPr lang="nb-NO" sz="1800" dirty="0"/>
                        <a:t>Vanskelig å finne balansen mellom styring/kontroll og tillit</a:t>
                      </a:r>
                    </a:p>
                  </a:txBody>
                  <a:tcPr marL="93231" marR="93231" marT="46615" marB="46615"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28</a:t>
                      </a:r>
                    </a:p>
                  </a:txBody>
                  <a:tcPr marL="93231" marR="93231" marT="46615" marB="46615"/>
                </a:tc>
                <a:extLst>
                  <a:ext uri="{0D108BD9-81ED-4DB2-BD59-A6C34878D82A}">
                    <a16:rowId xmlns:a16="http://schemas.microsoft.com/office/drawing/2014/main" val="949404659"/>
                  </a:ext>
                </a:extLst>
              </a:tr>
              <a:tr h="689908">
                <a:tc>
                  <a:txBody>
                    <a:bodyPr/>
                    <a:lstStyle/>
                    <a:p>
                      <a:r>
                        <a:rPr lang="nb-NO" sz="1800" dirty="0" err="1"/>
                        <a:t>Nullfeilskultur</a:t>
                      </a:r>
                      <a:r>
                        <a:rPr lang="nb-NO" sz="1800" dirty="0"/>
                        <a:t> gjør det vanskelig å endre praksis</a:t>
                      </a:r>
                    </a:p>
                  </a:txBody>
                  <a:tcPr marL="93231" marR="93231" marT="46615" marB="46615"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23</a:t>
                      </a:r>
                    </a:p>
                  </a:txBody>
                  <a:tcPr marL="93231" marR="93231" marT="46615" marB="46615"/>
                </a:tc>
                <a:extLst>
                  <a:ext uri="{0D108BD9-81ED-4DB2-BD59-A6C34878D82A}">
                    <a16:rowId xmlns:a16="http://schemas.microsoft.com/office/drawing/2014/main" val="3417906011"/>
                  </a:ext>
                </a:extLst>
              </a:tr>
              <a:tr h="689908">
                <a:tc>
                  <a:txBody>
                    <a:bodyPr/>
                    <a:lstStyle/>
                    <a:p>
                      <a:r>
                        <a:rPr lang="nb-NO" sz="1800" dirty="0"/>
                        <a:t>En del sjefer/ansatte kan eller vil ikke ta det ansvaret som tillit krever</a:t>
                      </a:r>
                    </a:p>
                  </a:txBody>
                  <a:tcPr marL="93231" marR="93231" marT="46615" marB="46615"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15/17</a:t>
                      </a:r>
                    </a:p>
                  </a:txBody>
                  <a:tcPr marL="93231" marR="93231" marT="46615" marB="46615"/>
                </a:tc>
                <a:extLst>
                  <a:ext uri="{0D108BD9-81ED-4DB2-BD59-A6C34878D82A}">
                    <a16:rowId xmlns:a16="http://schemas.microsoft.com/office/drawing/2014/main" val="3201133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289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Tillit/tillitsreform som idé</a:t>
            </a: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44" t="450" r="5033"/>
          <a:stretch/>
        </p:blipFill>
        <p:spPr>
          <a:xfrm>
            <a:off x="7609305" y="1860240"/>
            <a:ext cx="3965263" cy="4401135"/>
          </a:xfrm>
          <a:prstGeom prst="rect">
            <a:avLst/>
          </a:prstGeom>
        </p:spPr>
      </p:pic>
      <p:sp>
        <p:nvSpPr>
          <p:cNvPr id="4" name="Tekstfelt 3"/>
          <p:cNvSpPr txBox="1"/>
          <p:nvPr/>
        </p:nvSpPr>
        <p:spPr>
          <a:xfrm>
            <a:off x="880799" y="1767837"/>
            <a:ext cx="664793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Organisasjoner ”bombarderes” konstant av idestrømmer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Noen ideer avvises og tas ikke inn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Noen ideer tas inn, men tas ikke reelt i bruk og får derfor bare en symbolsk verdi</a:t>
            </a:r>
          </a:p>
          <a:p>
            <a:endParaRPr lang="nb-NO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Andre tas inn og får gjennomgripende betydning for praksis i organisasjonen 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1057836" y="5858232"/>
            <a:ext cx="5932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HVA ER AVGJØRENDE FOR HVOR</a:t>
            </a:r>
          </a:p>
          <a:p>
            <a:r>
              <a:rPr lang="da-DK" i="1" dirty="0"/>
              <a:t>STOR GJENNOMSLAGSKRAFT EN IDÉ FÅR….? </a:t>
            </a:r>
          </a:p>
        </p:txBody>
      </p:sp>
    </p:spTree>
    <p:extLst>
      <p:ext uri="{BB962C8B-B14F-4D97-AF65-F5344CB8AC3E}">
        <p14:creationId xmlns:p14="http://schemas.microsoft.com/office/powerpoint/2010/main" val="3450270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Lige pilforbindelse 4"/>
          <p:cNvCxnSpPr/>
          <p:nvPr/>
        </p:nvCxnSpPr>
        <p:spPr>
          <a:xfrm>
            <a:off x="5502875" y="3961243"/>
            <a:ext cx="8238" cy="18943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/>
          <p:cNvCxnSpPr>
            <a:endCxn id="18" idx="2"/>
          </p:cNvCxnSpPr>
          <p:nvPr/>
        </p:nvCxnSpPr>
        <p:spPr>
          <a:xfrm flipH="1" flipV="1">
            <a:off x="5484341" y="1567559"/>
            <a:ext cx="10297" cy="19593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pilforbindelse 10"/>
          <p:cNvCxnSpPr/>
          <p:nvPr/>
        </p:nvCxnSpPr>
        <p:spPr>
          <a:xfrm flipV="1">
            <a:off x="5904411" y="3632548"/>
            <a:ext cx="3230880" cy="88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/>
          <p:nvPr/>
        </p:nvCxnSpPr>
        <p:spPr>
          <a:xfrm flipH="1">
            <a:off x="2343697" y="3663636"/>
            <a:ext cx="28466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felt 15"/>
          <p:cNvSpPr txBox="1"/>
          <p:nvPr/>
        </p:nvSpPr>
        <p:spPr>
          <a:xfrm>
            <a:off x="473000" y="2823279"/>
            <a:ext cx="2093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REFLEKTERE</a:t>
            </a:r>
          </a:p>
        </p:txBody>
      </p:sp>
      <p:sp>
        <p:nvSpPr>
          <p:cNvPr id="17" name="Tekstfelt 16"/>
          <p:cNvSpPr txBox="1"/>
          <p:nvPr/>
        </p:nvSpPr>
        <p:spPr>
          <a:xfrm>
            <a:off x="8379175" y="2793406"/>
            <a:ext cx="301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EKSPERIMENTERE</a:t>
            </a:r>
          </a:p>
        </p:txBody>
      </p:sp>
      <p:sp>
        <p:nvSpPr>
          <p:cNvPr id="18" name="Tekstfelt 17"/>
          <p:cNvSpPr txBox="1"/>
          <p:nvPr/>
        </p:nvSpPr>
        <p:spPr>
          <a:xfrm>
            <a:off x="3300516" y="613452"/>
            <a:ext cx="4367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SENTRAL FORANKRING</a:t>
            </a:r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9" name="Tekstfelt 18"/>
          <p:cNvSpPr txBox="1"/>
          <p:nvPr/>
        </p:nvSpPr>
        <p:spPr>
          <a:xfrm>
            <a:off x="2566843" y="6123532"/>
            <a:ext cx="6160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LOKAL </a:t>
            </a:r>
            <a:r>
              <a:rPr lang="da-DK" sz="2800" dirty="0"/>
              <a:t>FORANKRING</a:t>
            </a:r>
            <a:endParaRPr lang="en-US" sz="2800" dirty="0"/>
          </a:p>
        </p:txBody>
      </p:sp>
      <p:sp>
        <p:nvSpPr>
          <p:cNvPr id="22" name="Rektangel 21"/>
          <p:cNvSpPr/>
          <p:nvPr/>
        </p:nvSpPr>
        <p:spPr>
          <a:xfrm>
            <a:off x="9516743" y="3361916"/>
            <a:ext cx="3237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(WALK)</a:t>
            </a:r>
          </a:p>
        </p:txBody>
      </p:sp>
      <p:sp>
        <p:nvSpPr>
          <p:cNvPr id="23" name="Rektangel 22"/>
          <p:cNvSpPr/>
          <p:nvPr/>
        </p:nvSpPr>
        <p:spPr>
          <a:xfrm>
            <a:off x="774606" y="3373669"/>
            <a:ext cx="26440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(TALK)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5210286" y="3526892"/>
            <a:ext cx="87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Lav</a:t>
            </a:r>
          </a:p>
        </p:txBody>
      </p:sp>
      <p:sp>
        <p:nvSpPr>
          <p:cNvPr id="24" name="Tekstfelt 23"/>
          <p:cNvSpPr txBox="1"/>
          <p:nvPr/>
        </p:nvSpPr>
        <p:spPr>
          <a:xfrm>
            <a:off x="5190309" y="1091488"/>
            <a:ext cx="87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Høy</a:t>
            </a:r>
          </a:p>
        </p:txBody>
      </p:sp>
      <p:sp>
        <p:nvSpPr>
          <p:cNvPr id="26" name="Tekstfelt 25"/>
          <p:cNvSpPr txBox="1"/>
          <p:nvPr/>
        </p:nvSpPr>
        <p:spPr>
          <a:xfrm>
            <a:off x="8760627" y="3189003"/>
            <a:ext cx="87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Høy</a:t>
            </a:r>
          </a:p>
        </p:txBody>
      </p:sp>
      <p:sp>
        <p:nvSpPr>
          <p:cNvPr id="27" name="Tekstfelt 26"/>
          <p:cNvSpPr txBox="1"/>
          <p:nvPr/>
        </p:nvSpPr>
        <p:spPr>
          <a:xfrm>
            <a:off x="2096653" y="3218876"/>
            <a:ext cx="87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Høy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5216120" y="5771411"/>
            <a:ext cx="87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Høy</a:t>
            </a:r>
          </a:p>
        </p:txBody>
      </p:sp>
    </p:spTree>
    <p:extLst>
      <p:ext uri="{BB962C8B-B14F-4D97-AF65-F5344CB8AC3E}">
        <p14:creationId xmlns:p14="http://schemas.microsoft.com/office/powerpoint/2010/main" val="3182091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Lige pilforbindelse 4"/>
          <p:cNvCxnSpPr/>
          <p:nvPr/>
        </p:nvCxnSpPr>
        <p:spPr>
          <a:xfrm>
            <a:off x="5502875" y="3961243"/>
            <a:ext cx="8238" cy="18943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/>
          <p:cNvCxnSpPr>
            <a:endCxn id="18" idx="2"/>
          </p:cNvCxnSpPr>
          <p:nvPr/>
        </p:nvCxnSpPr>
        <p:spPr>
          <a:xfrm flipH="1" flipV="1">
            <a:off x="5484341" y="1567559"/>
            <a:ext cx="10297" cy="19593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pilforbindelse 10"/>
          <p:cNvCxnSpPr/>
          <p:nvPr/>
        </p:nvCxnSpPr>
        <p:spPr>
          <a:xfrm flipV="1">
            <a:off x="5904411" y="3632548"/>
            <a:ext cx="3230880" cy="88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/>
          <p:nvPr/>
        </p:nvCxnSpPr>
        <p:spPr>
          <a:xfrm flipH="1">
            <a:off x="2343697" y="3663636"/>
            <a:ext cx="28466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felt 15"/>
          <p:cNvSpPr txBox="1"/>
          <p:nvPr/>
        </p:nvSpPr>
        <p:spPr>
          <a:xfrm>
            <a:off x="306117" y="3449948"/>
            <a:ext cx="2093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REFLEKTERE</a:t>
            </a:r>
          </a:p>
        </p:txBody>
      </p:sp>
      <p:sp>
        <p:nvSpPr>
          <p:cNvPr id="17" name="Tekstfelt 16"/>
          <p:cNvSpPr txBox="1"/>
          <p:nvPr/>
        </p:nvSpPr>
        <p:spPr>
          <a:xfrm>
            <a:off x="8640090" y="2716152"/>
            <a:ext cx="301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EKSPERIMENTERE</a:t>
            </a:r>
          </a:p>
        </p:txBody>
      </p:sp>
      <p:sp>
        <p:nvSpPr>
          <p:cNvPr id="18" name="Tekstfelt 17"/>
          <p:cNvSpPr txBox="1"/>
          <p:nvPr/>
        </p:nvSpPr>
        <p:spPr>
          <a:xfrm>
            <a:off x="3300516" y="613452"/>
            <a:ext cx="4367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SENTRAL FORANKRING</a:t>
            </a:r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9" name="Tekstfelt 18"/>
          <p:cNvSpPr txBox="1"/>
          <p:nvPr/>
        </p:nvSpPr>
        <p:spPr>
          <a:xfrm>
            <a:off x="2566843" y="6123532"/>
            <a:ext cx="6160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LOKAL </a:t>
            </a:r>
            <a:r>
              <a:rPr lang="da-DK" sz="2800" dirty="0"/>
              <a:t>FORANKRING</a:t>
            </a:r>
            <a:endParaRPr lang="en-US" sz="2800" dirty="0"/>
          </a:p>
        </p:txBody>
      </p:sp>
      <p:sp>
        <p:nvSpPr>
          <p:cNvPr id="22" name="Rektangel 21"/>
          <p:cNvSpPr/>
          <p:nvPr/>
        </p:nvSpPr>
        <p:spPr>
          <a:xfrm>
            <a:off x="9777613" y="3860268"/>
            <a:ext cx="3237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(WALK)</a:t>
            </a:r>
          </a:p>
        </p:txBody>
      </p:sp>
      <p:sp>
        <p:nvSpPr>
          <p:cNvPr id="23" name="Rektangel 22"/>
          <p:cNvSpPr/>
          <p:nvPr/>
        </p:nvSpPr>
        <p:spPr>
          <a:xfrm>
            <a:off x="432943" y="3885136"/>
            <a:ext cx="26440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(TALK)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5210286" y="3526892"/>
            <a:ext cx="87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Lav</a:t>
            </a:r>
          </a:p>
        </p:txBody>
      </p:sp>
      <p:sp>
        <p:nvSpPr>
          <p:cNvPr id="24" name="Tekstfelt 23"/>
          <p:cNvSpPr txBox="1"/>
          <p:nvPr/>
        </p:nvSpPr>
        <p:spPr>
          <a:xfrm>
            <a:off x="5190309" y="1091488"/>
            <a:ext cx="87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Høy</a:t>
            </a:r>
          </a:p>
        </p:txBody>
      </p:sp>
      <p:sp>
        <p:nvSpPr>
          <p:cNvPr id="26" name="Tekstfelt 25"/>
          <p:cNvSpPr txBox="1"/>
          <p:nvPr/>
        </p:nvSpPr>
        <p:spPr>
          <a:xfrm>
            <a:off x="8760627" y="3189003"/>
            <a:ext cx="87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Høy</a:t>
            </a:r>
          </a:p>
        </p:txBody>
      </p:sp>
      <p:sp>
        <p:nvSpPr>
          <p:cNvPr id="27" name="Tekstfelt 26"/>
          <p:cNvSpPr txBox="1"/>
          <p:nvPr/>
        </p:nvSpPr>
        <p:spPr>
          <a:xfrm>
            <a:off x="2096653" y="3218876"/>
            <a:ext cx="87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Høy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5216120" y="5771411"/>
            <a:ext cx="87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Høy</a:t>
            </a:r>
          </a:p>
        </p:txBody>
      </p:sp>
      <p:sp>
        <p:nvSpPr>
          <p:cNvPr id="20" name="Ellipse 19"/>
          <p:cNvSpPr/>
          <p:nvPr/>
        </p:nvSpPr>
        <p:spPr>
          <a:xfrm>
            <a:off x="6184646" y="3568901"/>
            <a:ext cx="197708" cy="18947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lipse 20"/>
          <p:cNvSpPr/>
          <p:nvPr/>
        </p:nvSpPr>
        <p:spPr>
          <a:xfrm>
            <a:off x="2648484" y="3561679"/>
            <a:ext cx="197708" cy="18947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lipse 24"/>
          <p:cNvSpPr/>
          <p:nvPr/>
        </p:nvSpPr>
        <p:spPr>
          <a:xfrm>
            <a:off x="5385487" y="1961644"/>
            <a:ext cx="197708" cy="18947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lipse 28"/>
          <p:cNvSpPr/>
          <p:nvPr/>
        </p:nvSpPr>
        <p:spPr>
          <a:xfrm>
            <a:off x="5404021" y="4145992"/>
            <a:ext cx="197708" cy="18947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Lige forbindelse 29"/>
          <p:cNvCxnSpPr>
            <a:stCxn id="25" idx="6"/>
            <a:endCxn id="20" idx="1"/>
          </p:cNvCxnSpPr>
          <p:nvPr/>
        </p:nvCxnSpPr>
        <p:spPr>
          <a:xfrm>
            <a:off x="5583195" y="2056379"/>
            <a:ext cx="630405" cy="1540269"/>
          </a:xfrm>
          <a:prstGeom prst="line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forbindelse 30"/>
          <p:cNvCxnSpPr>
            <a:stCxn id="20" idx="7"/>
            <a:endCxn id="29" idx="4"/>
          </p:cNvCxnSpPr>
          <p:nvPr/>
        </p:nvCxnSpPr>
        <p:spPr>
          <a:xfrm flipH="1">
            <a:off x="5502875" y="3596648"/>
            <a:ext cx="850525" cy="738814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/>
          <p:cNvCxnSpPr>
            <a:stCxn id="21" idx="5"/>
            <a:endCxn id="29" idx="2"/>
          </p:cNvCxnSpPr>
          <p:nvPr/>
        </p:nvCxnSpPr>
        <p:spPr>
          <a:xfrm>
            <a:off x="2817238" y="3723402"/>
            <a:ext cx="2586783" cy="517325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>
            <a:stCxn id="21" idx="7"/>
            <a:endCxn id="25" idx="3"/>
          </p:cNvCxnSpPr>
          <p:nvPr/>
        </p:nvCxnSpPr>
        <p:spPr>
          <a:xfrm flipV="1">
            <a:off x="2817238" y="2123367"/>
            <a:ext cx="2597203" cy="1466059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felt 33"/>
          <p:cNvSpPr txBox="1"/>
          <p:nvPr/>
        </p:nvSpPr>
        <p:spPr>
          <a:xfrm>
            <a:off x="617229" y="4538605"/>
            <a:ext cx="4400017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b="1" u="sng" dirty="0"/>
              <a:t>POTENSIELLE PROBLEMER</a:t>
            </a:r>
          </a:p>
          <a:p>
            <a:r>
              <a:rPr lang="da-DK" dirty="0"/>
              <a:t>Ideer </a:t>
            </a:r>
            <a:r>
              <a:rPr lang="da-DK" dirty="0" err="1"/>
              <a:t>tas</a:t>
            </a:r>
            <a:r>
              <a:rPr lang="da-DK" dirty="0"/>
              <a:t> </a:t>
            </a:r>
            <a:r>
              <a:rPr lang="da-DK" dirty="0" err="1"/>
              <a:t>inn</a:t>
            </a:r>
            <a:r>
              <a:rPr lang="da-DK" dirty="0"/>
              <a:t>, men </a:t>
            </a:r>
            <a:r>
              <a:rPr lang="da-DK" dirty="0" err="1"/>
              <a:t>tas</a:t>
            </a:r>
            <a:r>
              <a:rPr lang="da-DK" dirty="0"/>
              <a:t> ikke i </a:t>
            </a:r>
            <a:r>
              <a:rPr lang="da-DK" dirty="0" err="1"/>
              <a:t>bruk</a:t>
            </a:r>
            <a:endParaRPr lang="da-DK" dirty="0"/>
          </a:p>
          <a:p>
            <a:endParaRPr lang="da-DK" dirty="0"/>
          </a:p>
          <a:p>
            <a:r>
              <a:rPr lang="da-DK" dirty="0"/>
              <a:t>Symbolsk forandring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0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EAF954-CB61-4984-837E-59FF7E83A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 fontScale="90000"/>
          </a:bodyPr>
          <a:lstStyle/>
          <a:p>
            <a:r>
              <a:rPr lang="nb-NO" sz="4100" dirty="0">
                <a:latin typeface="Calibri" panose="020F0502020204030204" pitchFamily="34" charset="0"/>
              </a:rPr>
              <a:t>Aktualisert med ny regjering</a:t>
            </a:r>
            <a:endParaRPr lang="nb-NO" sz="41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FA58F3-8D0C-497E-823E-7163BBCAE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700" b="1" dirty="0" err="1"/>
              <a:t>Hurdalsplattfomen</a:t>
            </a:r>
            <a:endParaRPr lang="en-US" sz="1700" b="1" dirty="0"/>
          </a:p>
          <a:p>
            <a:r>
              <a:rPr lang="en-US" sz="1700" dirty="0" err="1"/>
              <a:t>Formål</a:t>
            </a:r>
            <a:endParaRPr lang="en-US" sz="1700" dirty="0"/>
          </a:p>
          <a:p>
            <a:pPr lvl="1"/>
            <a:r>
              <a:rPr lang="en-US" sz="1700" dirty="0"/>
              <a:t>Gi </a:t>
            </a:r>
            <a:r>
              <a:rPr lang="en-US" sz="1700" dirty="0" err="1"/>
              <a:t>ansatte</a:t>
            </a:r>
            <a:r>
              <a:rPr lang="en-US" sz="1700" dirty="0"/>
              <a:t> </a:t>
            </a:r>
            <a:r>
              <a:rPr lang="en-US" sz="1700" b="1" dirty="0" err="1"/>
              <a:t>tid</a:t>
            </a:r>
            <a:r>
              <a:rPr lang="en-US" sz="1700" b="1" dirty="0"/>
              <a:t> </a:t>
            </a:r>
            <a:r>
              <a:rPr lang="en-US" sz="1700" b="1" dirty="0" err="1"/>
              <a:t>og</a:t>
            </a:r>
            <a:r>
              <a:rPr lang="en-US" sz="1700" b="1" dirty="0"/>
              <a:t> </a:t>
            </a:r>
            <a:r>
              <a:rPr lang="en-US" sz="1700" b="1" dirty="0" err="1"/>
              <a:t>tillit</a:t>
            </a:r>
            <a:r>
              <a:rPr lang="en-US" sz="1700" b="1" dirty="0"/>
              <a:t> </a:t>
            </a:r>
            <a:r>
              <a:rPr lang="en-US" sz="1700" b="1" dirty="0" err="1"/>
              <a:t>til</a:t>
            </a:r>
            <a:r>
              <a:rPr lang="en-US" sz="1700" b="1" dirty="0"/>
              <a:t> </a:t>
            </a:r>
            <a:r>
              <a:rPr lang="en-US" sz="1700" dirty="0"/>
              <a:t>å </a:t>
            </a:r>
            <a:r>
              <a:rPr lang="en-US" sz="1700" dirty="0" err="1"/>
              <a:t>gi</a:t>
            </a:r>
            <a:r>
              <a:rPr lang="en-US" sz="1700" dirty="0"/>
              <a:t> </a:t>
            </a:r>
            <a:r>
              <a:rPr lang="en-US" sz="1700" dirty="0" err="1"/>
              <a:t>brukerne</a:t>
            </a:r>
            <a:r>
              <a:rPr lang="en-US" sz="1700" dirty="0"/>
              <a:t> </a:t>
            </a:r>
            <a:r>
              <a:rPr lang="en-US" sz="1700" b="1" dirty="0" err="1"/>
              <a:t>bedre</a:t>
            </a:r>
            <a:r>
              <a:rPr lang="en-US" sz="1700" b="1" dirty="0"/>
              <a:t> </a:t>
            </a:r>
            <a:r>
              <a:rPr lang="en-US" sz="1700" b="1" dirty="0" err="1"/>
              <a:t>tjenester</a:t>
            </a:r>
            <a:endParaRPr lang="en-US" sz="1700" b="1" dirty="0"/>
          </a:p>
          <a:p>
            <a:r>
              <a:rPr lang="en-US" sz="1700" dirty="0" err="1"/>
              <a:t>Tiltak</a:t>
            </a:r>
            <a:endParaRPr lang="en-US" sz="1700" dirty="0"/>
          </a:p>
          <a:p>
            <a:pPr lvl="1"/>
            <a:r>
              <a:rPr lang="en-US" sz="1700" dirty="0" err="1"/>
              <a:t>Få</a:t>
            </a:r>
            <a:r>
              <a:rPr lang="en-US" sz="1700" dirty="0"/>
              <a:t>, </a:t>
            </a:r>
            <a:r>
              <a:rPr lang="en-US" sz="1700" dirty="0" err="1"/>
              <a:t>tydelige</a:t>
            </a:r>
            <a:r>
              <a:rPr lang="en-US" sz="1700" dirty="0"/>
              <a:t> </a:t>
            </a:r>
            <a:r>
              <a:rPr lang="en-US" sz="1700" dirty="0" err="1"/>
              <a:t>og</a:t>
            </a:r>
            <a:r>
              <a:rPr lang="en-US" sz="1700" dirty="0"/>
              <a:t> </a:t>
            </a:r>
            <a:r>
              <a:rPr lang="en-US" sz="1700" dirty="0" err="1"/>
              <a:t>relevante</a:t>
            </a:r>
            <a:r>
              <a:rPr lang="en-US" sz="1700" dirty="0"/>
              <a:t> </a:t>
            </a:r>
            <a:r>
              <a:rPr lang="en-US" sz="1700" b="1" dirty="0" err="1"/>
              <a:t>mål</a:t>
            </a:r>
            <a:endParaRPr lang="en-US" sz="1700" b="1" dirty="0"/>
          </a:p>
          <a:p>
            <a:pPr lvl="1"/>
            <a:r>
              <a:rPr lang="en-US" sz="1700" dirty="0" err="1"/>
              <a:t>Styrke</a:t>
            </a:r>
            <a:r>
              <a:rPr lang="en-US" sz="1700" dirty="0"/>
              <a:t> </a:t>
            </a:r>
            <a:r>
              <a:rPr lang="en-US" sz="1700" b="1" dirty="0" err="1"/>
              <a:t>trepartssamarbeidet</a:t>
            </a:r>
            <a:endParaRPr lang="en-US" sz="1700" b="1" dirty="0"/>
          </a:p>
          <a:p>
            <a:pPr lvl="1"/>
            <a:r>
              <a:rPr lang="en-US" sz="1700" dirty="0" err="1"/>
              <a:t>Styrke</a:t>
            </a:r>
            <a:r>
              <a:rPr lang="en-US" sz="1700" dirty="0"/>
              <a:t> </a:t>
            </a:r>
            <a:r>
              <a:rPr lang="en-US" sz="1700" dirty="0" err="1"/>
              <a:t>ansattes</a:t>
            </a:r>
            <a:r>
              <a:rPr lang="en-US" sz="1700" dirty="0"/>
              <a:t> </a:t>
            </a:r>
            <a:r>
              <a:rPr lang="en-US" sz="1700" b="1" dirty="0" err="1"/>
              <a:t>involvering</a:t>
            </a:r>
            <a:endParaRPr lang="en-US" sz="1700" b="1" dirty="0"/>
          </a:p>
          <a:p>
            <a:pPr lvl="1"/>
            <a:r>
              <a:rPr lang="en-US" sz="1700" dirty="0"/>
              <a:t>Korte </a:t>
            </a:r>
            <a:r>
              <a:rPr lang="en-US" sz="1700" b="1" dirty="0" err="1"/>
              <a:t>ansvarskjeder</a:t>
            </a:r>
            <a:r>
              <a:rPr lang="en-US" sz="1700" dirty="0"/>
              <a:t> (</a:t>
            </a:r>
            <a:r>
              <a:rPr lang="en-US" sz="1700" dirty="0" err="1"/>
              <a:t>beslutninger</a:t>
            </a:r>
            <a:r>
              <a:rPr lang="en-US" sz="1700" dirty="0"/>
              <a:t> </a:t>
            </a:r>
            <a:r>
              <a:rPr lang="en-US" sz="1700" dirty="0" err="1"/>
              <a:t>fattes</a:t>
            </a:r>
            <a:r>
              <a:rPr lang="en-US" sz="1700" dirty="0"/>
              <a:t> av dem </a:t>
            </a:r>
            <a:r>
              <a:rPr lang="en-US" sz="1700" dirty="0" err="1"/>
              <a:t>som</a:t>
            </a:r>
            <a:r>
              <a:rPr lang="en-US" sz="1700" dirty="0"/>
              <a:t> </a:t>
            </a:r>
            <a:r>
              <a:rPr lang="en-US" sz="1700" dirty="0" err="1"/>
              <a:t>utøver</a:t>
            </a:r>
            <a:r>
              <a:rPr lang="en-US" sz="1700" dirty="0"/>
              <a:t>)</a:t>
            </a:r>
          </a:p>
          <a:p>
            <a:pPr lvl="1"/>
            <a:r>
              <a:rPr lang="en-US" sz="1700" dirty="0" err="1"/>
              <a:t>Redusere</a:t>
            </a:r>
            <a:r>
              <a:rPr lang="en-US" sz="1700" dirty="0"/>
              <a:t> </a:t>
            </a:r>
            <a:r>
              <a:rPr lang="en-US" sz="1700" dirty="0" err="1"/>
              <a:t>bruken</a:t>
            </a:r>
            <a:r>
              <a:rPr lang="en-US" sz="1700" dirty="0"/>
              <a:t> av </a:t>
            </a:r>
            <a:r>
              <a:rPr lang="en-US" sz="1700" b="1" dirty="0" err="1"/>
              <a:t>markedsmekanismer</a:t>
            </a:r>
            <a:endParaRPr lang="en-US" sz="1700" b="1" dirty="0"/>
          </a:p>
          <a:p>
            <a:pPr lvl="1"/>
            <a:r>
              <a:rPr lang="en-US" sz="1700" dirty="0" err="1"/>
              <a:t>Større</a:t>
            </a:r>
            <a:r>
              <a:rPr lang="en-US" sz="1700" dirty="0"/>
              <a:t> </a:t>
            </a:r>
            <a:r>
              <a:rPr lang="en-US" sz="1700" b="1" dirty="0" err="1"/>
              <a:t>frihet</a:t>
            </a:r>
            <a:r>
              <a:rPr lang="en-US" sz="1700" dirty="0"/>
              <a:t> </a:t>
            </a:r>
            <a:r>
              <a:rPr lang="en-US" sz="1700" dirty="0" err="1"/>
              <a:t>til</a:t>
            </a:r>
            <a:r>
              <a:rPr lang="en-US" sz="1700" dirty="0"/>
              <a:t> </a:t>
            </a:r>
            <a:r>
              <a:rPr lang="en-US" sz="1700" dirty="0" err="1"/>
              <a:t>kommunale</a:t>
            </a:r>
            <a:r>
              <a:rPr lang="en-US" sz="1700" dirty="0"/>
              <a:t> </a:t>
            </a:r>
            <a:r>
              <a:rPr lang="en-US" sz="1700" dirty="0" err="1"/>
              <a:t>og</a:t>
            </a:r>
            <a:r>
              <a:rPr lang="en-US" sz="1700" dirty="0"/>
              <a:t> </a:t>
            </a:r>
            <a:r>
              <a:rPr lang="en-US" sz="1700" dirty="0" err="1"/>
              <a:t>regionale</a:t>
            </a:r>
            <a:r>
              <a:rPr lang="en-US" sz="1700" dirty="0"/>
              <a:t> </a:t>
            </a:r>
            <a:r>
              <a:rPr lang="en-US" sz="1700" dirty="0" err="1"/>
              <a:t>myndigheter</a:t>
            </a:r>
            <a:endParaRPr lang="en-US" sz="1700" dirty="0"/>
          </a:p>
          <a:p>
            <a:r>
              <a:rPr lang="en-US" sz="1700" dirty="0" err="1"/>
              <a:t>Førstelinja</a:t>
            </a:r>
            <a:r>
              <a:rPr lang="en-US" sz="1700" dirty="0"/>
              <a:t> er </a:t>
            </a:r>
            <a:r>
              <a:rPr lang="en-US" sz="1700" dirty="0" err="1"/>
              <a:t>blitt</a:t>
            </a:r>
            <a:r>
              <a:rPr lang="en-US" sz="1700" dirty="0"/>
              <a:t> </a:t>
            </a:r>
            <a:r>
              <a:rPr lang="en-US" sz="1700" dirty="0" err="1"/>
              <a:t>fratatt</a:t>
            </a:r>
            <a:r>
              <a:rPr lang="en-US" sz="1700" dirty="0"/>
              <a:t> </a:t>
            </a:r>
            <a:r>
              <a:rPr lang="en-US" sz="1700" dirty="0" err="1"/>
              <a:t>tillit</a:t>
            </a:r>
            <a:r>
              <a:rPr lang="en-US" sz="1700" dirty="0"/>
              <a:t> </a:t>
            </a:r>
            <a:r>
              <a:rPr lang="en-US" sz="1700" dirty="0" err="1"/>
              <a:t>som</a:t>
            </a:r>
            <a:r>
              <a:rPr lang="en-US" sz="1700" dirty="0"/>
              <a:t> den </a:t>
            </a:r>
            <a:r>
              <a:rPr lang="en-US" sz="1700" dirty="0" err="1"/>
              <a:t>tidligere</a:t>
            </a:r>
            <a:r>
              <a:rPr lang="en-US" sz="1700" dirty="0"/>
              <a:t> </a:t>
            </a:r>
            <a:r>
              <a:rPr lang="en-US" sz="1700" dirty="0" err="1"/>
              <a:t>hadde</a:t>
            </a:r>
            <a:endParaRPr lang="en-US" sz="1700" dirty="0"/>
          </a:p>
          <a:p>
            <a:pPr lvl="1"/>
            <a:r>
              <a:rPr lang="en-US" sz="1700" dirty="0"/>
              <a:t>Gi </a:t>
            </a:r>
            <a:r>
              <a:rPr lang="en-US" sz="1700" dirty="0" err="1"/>
              <a:t>tilliten</a:t>
            </a:r>
            <a:r>
              <a:rPr lang="en-US" sz="1700" dirty="0"/>
              <a:t> </a:t>
            </a:r>
            <a:r>
              <a:rPr lang="en-US" sz="1700" dirty="0" err="1"/>
              <a:t>og</a:t>
            </a:r>
            <a:r>
              <a:rPr lang="en-US" sz="1700" dirty="0"/>
              <a:t> </a:t>
            </a:r>
            <a:r>
              <a:rPr lang="en-US" sz="1700" dirty="0" err="1"/>
              <a:t>tiden</a:t>
            </a:r>
            <a:r>
              <a:rPr lang="en-US" sz="1700" dirty="0"/>
              <a:t> </a:t>
            </a:r>
            <a:r>
              <a:rPr lang="en-US" sz="1700" b="1" dirty="0" err="1"/>
              <a:t>tilbake</a:t>
            </a:r>
            <a:r>
              <a:rPr lang="en-US" sz="1700" dirty="0"/>
              <a:t> </a:t>
            </a:r>
            <a:r>
              <a:rPr lang="en-US" sz="1700" dirty="0" err="1"/>
              <a:t>til</a:t>
            </a:r>
            <a:r>
              <a:rPr lang="en-US" sz="1700" dirty="0"/>
              <a:t> </a:t>
            </a:r>
            <a:r>
              <a:rPr lang="en-US" sz="1700" dirty="0" err="1"/>
              <a:t>førstelinja</a:t>
            </a:r>
            <a:endParaRPr lang="en-US" sz="1700" dirty="0"/>
          </a:p>
          <a:p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Plassholder for innhold 3">
            <a:extLst>
              <a:ext uri="{FF2B5EF4-FFF2-40B4-BE49-F238E27FC236}">
                <a16:creationId xmlns:a16="http://schemas.microsoft.com/office/drawing/2014/main" id="{610051B1-2B59-432A-A6E2-D048B31ED1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304013"/>
              </p:ext>
            </p:extLst>
          </p:nvPr>
        </p:nvGraphicFramePr>
        <p:xfrm>
          <a:off x="5405862" y="807593"/>
          <a:ext cx="6019331" cy="5239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9693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Lige pilforbindelse 4"/>
          <p:cNvCxnSpPr/>
          <p:nvPr/>
        </p:nvCxnSpPr>
        <p:spPr>
          <a:xfrm>
            <a:off x="5502875" y="3961243"/>
            <a:ext cx="8238" cy="18943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/>
          <p:cNvCxnSpPr>
            <a:endCxn id="18" idx="2"/>
          </p:cNvCxnSpPr>
          <p:nvPr/>
        </p:nvCxnSpPr>
        <p:spPr>
          <a:xfrm flipH="1" flipV="1">
            <a:off x="5484341" y="1567559"/>
            <a:ext cx="10297" cy="19593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pilforbindelse 10"/>
          <p:cNvCxnSpPr/>
          <p:nvPr/>
        </p:nvCxnSpPr>
        <p:spPr>
          <a:xfrm flipV="1">
            <a:off x="5904411" y="3632548"/>
            <a:ext cx="3230880" cy="88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/>
          <p:nvPr/>
        </p:nvCxnSpPr>
        <p:spPr>
          <a:xfrm flipH="1">
            <a:off x="2343697" y="3663636"/>
            <a:ext cx="28466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felt 15"/>
          <p:cNvSpPr txBox="1"/>
          <p:nvPr/>
        </p:nvSpPr>
        <p:spPr>
          <a:xfrm>
            <a:off x="306117" y="3449948"/>
            <a:ext cx="2093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REFLEKTERE</a:t>
            </a:r>
          </a:p>
        </p:txBody>
      </p:sp>
      <p:sp>
        <p:nvSpPr>
          <p:cNvPr id="17" name="Tekstfelt 16"/>
          <p:cNvSpPr txBox="1"/>
          <p:nvPr/>
        </p:nvSpPr>
        <p:spPr>
          <a:xfrm>
            <a:off x="9174827" y="3337048"/>
            <a:ext cx="301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EKSPERIMENTERE</a:t>
            </a:r>
          </a:p>
        </p:txBody>
      </p:sp>
      <p:sp>
        <p:nvSpPr>
          <p:cNvPr id="18" name="Tekstfelt 17"/>
          <p:cNvSpPr txBox="1"/>
          <p:nvPr/>
        </p:nvSpPr>
        <p:spPr>
          <a:xfrm>
            <a:off x="3300516" y="613452"/>
            <a:ext cx="4367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SENTRAL FORANKRING</a:t>
            </a:r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9" name="Tekstfelt 18"/>
          <p:cNvSpPr txBox="1"/>
          <p:nvPr/>
        </p:nvSpPr>
        <p:spPr>
          <a:xfrm>
            <a:off x="2566843" y="6123532"/>
            <a:ext cx="6160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LOKAL </a:t>
            </a:r>
            <a:r>
              <a:rPr lang="da-DK" sz="2800" dirty="0"/>
              <a:t>FORANKRING</a:t>
            </a:r>
            <a:endParaRPr lang="en-US" sz="2800" dirty="0"/>
          </a:p>
        </p:txBody>
      </p:sp>
      <p:sp>
        <p:nvSpPr>
          <p:cNvPr id="22" name="Rektangel 21"/>
          <p:cNvSpPr/>
          <p:nvPr/>
        </p:nvSpPr>
        <p:spPr>
          <a:xfrm>
            <a:off x="9777613" y="3860268"/>
            <a:ext cx="3237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(WALK)</a:t>
            </a:r>
          </a:p>
        </p:txBody>
      </p:sp>
      <p:sp>
        <p:nvSpPr>
          <p:cNvPr id="23" name="Rektangel 22"/>
          <p:cNvSpPr/>
          <p:nvPr/>
        </p:nvSpPr>
        <p:spPr>
          <a:xfrm>
            <a:off x="432943" y="3885136"/>
            <a:ext cx="26440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(TALK)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5210286" y="3526892"/>
            <a:ext cx="87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Lav</a:t>
            </a:r>
          </a:p>
        </p:txBody>
      </p:sp>
      <p:sp>
        <p:nvSpPr>
          <p:cNvPr id="24" name="Tekstfelt 23"/>
          <p:cNvSpPr txBox="1"/>
          <p:nvPr/>
        </p:nvSpPr>
        <p:spPr>
          <a:xfrm>
            <a:off x="5190309" y="1091488"/>
            <a:ext cx="87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Høy</a:t>
            </a:r>
          </a:p>
        </p:txBody>
      </p:sp>
      <p:sp>
        <p:nvSpPr>
          <p:cNvPr id="26" name="Tekstfelt 25"/>
          <p:cNvSpPr txBox="1"/>
          <p:nvPr/>
        </p:nvSpPr>
        <p:spPr>
          <a:xfrm>
            <a:off x="8760627" y="3189003"/>
            <a:ext cx="87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Høy</a:t>
            </a:r>
          </a:p>
        </p:txBody>
      </p:sp>
      <p:sp>
        <p:nvSpPr>
          <p:cNvPr id="27" name="Tekstfelt 26"/>
          <p:cNvSpPr txBox="1"/>
          <p:nvPr/>
        </p:nvSpPr>
        <p:spPr>
          <a:xfrm>
            <a:off x="2096653" y="3218876"/>
            <a:ext cx="87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Høy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5216120" y="5771411"/>
            <a:ext cx="87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Høy</a:t>
            </a:r>
          </a:p>
        </p:txBody>
      </p:sp>
      <p:sp>
        <p:nvSpPr>
          <p:cNvPr id="20" name="Ellipse 19"/>
          <p:cNvSpPr/>
          <p:nvPr/>
        </p:nvSpPr>
        <p:spPr>
          <a:xfrm>
            <a:off x="8548571" y="3546617"/>
            <a:ext cx="197708" cy="189470"/>
          </a:xfrm>
          <a:prstGeom prst="ellipse">
            <a:avLst/>
          </a:prstGeom>
          <a:solidFill>
            <a:schemeClr val="tx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lipse 20"/>
          <p:cNvSpPr/>
          <p:nvPr/>
        </p:nvSpPr>
        <p:spPr>
          <a:xfrm>
            <a:off x="4752512" y="3552857"/>
            <a:ext cx="197708" cy="189470"/>
          </a:xfrm>
          <a:prstGeom prst="ellipse">
            <a:avLst/>
          </a:prstGeom>
          <a:solidFill>
            <a:schemeClr val="tx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lipse 24"/>
          <p:cNvSpPr/>
          <p:nvPr/>
        </p:nvSpPr>
        <p:spPr>
          <a:xfrm>
            <a:off x="5375189" y="3030901"/>
            <a:ext cx="197708" cy="189470"/>
          </a:xfrm>
          <a:prstGeom prst="ellipse">
            <a:avLst/>
          </a:prstGeom>
          <a:solidFill>
            <a:schemeClr val="tx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lipse 28"/>
          <p:cNvSpPr/>
          <p:nvPr/>
        </p:nvSpPr>
        <p:spPr>
          <a:xfrm>
            <a:off x="5428837" y="5200201"/>
            <a:ext cx="197708" cy="189470"/>
          </a:xfrm>
          <a:prstGeom prst="ellipse">
            <a:avLst/>
          </a:prstGeom>
          <a:solidFill>
            <a:schemeClr val="tx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Lige forbindelse 29"/>
          <p:cNvCxnSpPr>
            <a:stCxn id="25" idx="5"/>
            <a:endCxn id="20" idx="0"/>
          </p:cNvCxnSpPr>
          <p:nvPr/>
        </p:nvCxnSpPr>
        <p:spPr>
          <a:xfrm>
            <a:off x="5543943" y="3192624"/>
            <a:ext cx="3103482" cy="35399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forbindelse 30"/>
          <p:cNvCxnSpPr>
            <a:stCxn id="20" idx="3"/>
          </p:cNvCxnSpPr>
          <p:nvPr/>
        </p:nvCxnSpPr>
        <p:spPr>
          <a:xfrm flipH="1">
            <a:off x="5539811" y="3708340"/>
            <a:ext cx="3037714" cy="163824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/>
          <p:cNvCxnSpPr>
            <a:stCxn id="21" idx="6"/>
            <a:endCxn id="29" idx="1"/>
          </p:cNvCxnSpPr>
          <p:nvPr/>
        </p:nvCxnSpPr>
        <p:spPr>
          <a:xfrm>
            <a:off x="4950220" y="3647592"/>
            <a:ext cx="507571" cy="1580356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>
            <a:stCxn id="21" idx="7"/>
            <a:endCxn id="25" idx="3"/>
          </p:cNvCxnSpPr>
          <p:nvPr/>
        </p:nvCxnSpPr>
        <p:spPr>
          <a:xfrm flipV="1">
            <a:off x="4921266" y="3192624"/>
            <a:ext cx="482877" cy="38798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felt 33"/>
          <p:cNvSpPr txBox="1"/>
          <p:nvPr/>
        </p:nvSpPr>
        <p:spPr>
          <a:xfrm>
            <a:off x="6742175" y="4755748"/>
            <a:ext cx="4034822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a-DK" b="1" u="sng" dirty="0"/>
              <a:t>POTENSIELLE PROBLEMER?</a:t>
            </a:r>
          </a:p>
          <a:p>
            <a:r>
              <a:rPr lang="da-DK" dirty="0"/>
              <a:t>”Demokratisk </a:t>
            </a:r>
            <a:r>
              <a:rPr lang="da-DK" dirty="0" err="1"/>
              <a:t>dekobling</a:t>
            </a:r>
            <a:r>
              <a:rPr lang="da-DK" dirty="0"/>
              <a:t>”</a:t>
            </a:r>
          </a:p>
          <a:p>
            <a:r>
              <a:rPr lang="da-DK" dirty="0"/>
              <a:t>”Horisontalt </a:t>
            </a:r>
            <a:r>
              <a:rPr lang="da-DK" dirty="0" err="1"/>
              <a:t>motstridende</a:t>
            </a:r>
            <a:r>
              <a:rPr lang="da-DK" dirty="0"/>
              <a:t> </a:t>
            </a:r>
            <a:r>
              <a:rPr lang="da-DK" dirty="0" err="1"/>
              <a:t>oversettelser</a:t>
            </a:r>
            <a:r>
              <a:rPr lang="da-DK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23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99DBEA0F-695C-4AC0-B7DE-711DF3109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- og hva innebærer - «tillitsreform»?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96511B3-DAE1-4DB1-B35A-3E0E15558A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Tillitsreform er et «magisk konsept»</a:t>
            </a:r>
          </a:p>
          <a:p>
            <a:pPr lvl="1"/>
            <a:r>
              <a:rPr lang="nb-NO" dirty="0"/>
              <a:t>Brukes til å beskrive det man allerede gjør eller ønsker å gjøre</a:t>
            </a:r>
          </a:p>
          <a:p>
            <a:pPr lvl="1"/>
            <a:endParaRPr lang="nb-NO" dirty="0"/>
          </a:p>
          <a:p>
            <a:r>
              <a:rPr lang="nb-NO" dirty="0"/>
              <a:t>I stor grad definert som det man vil bort fra</a:t>
            </a:r>
          </a:p>
          <a:p>
            <a:pPr lvl="1"/>
            <a:r>
              <a:rPr lang="nb-NO" dirty="0"/>
              <a:t>Overdreven kontroll, rapportering og detaljstyring</a:t>
            </a:r>
          </a:p>
          <a:p>
            <a:pPr lvl="1"/>
            <a:endParaRPr lang="nb-NO" dirty="0"/>
          </a:p>
          <a:p>
            <a:r>
              <a:rPr lang="nb-NO" dirty="0"/>
              <a:t>Mer en justering enn en reform</a:t>
            </a:r>
          </a:p>
          <a:p>
            <a:pPr lvl="1"/>
            <a:r>
              <a:rPr lang="nb-NO" dirty="0"/>
              <a:t>Artikulerer eksisterende praksis og normer for samhandling</a:t>
            </a:r>
          </a:p>
          <a:p>
            <a:pPr lvl="1"/>
            <a:r>
              <a:rPr lang="nb-NO" dirty="0"/>
              <a:t>«Vi har alltid drevet med tillit»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336B1223-F5A5-FF4A-826B-A648CDA65F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Innebærer en rekke dilemmaer med hensyn til å avveie tillit og kontroll og styringsinformasjon</a:t>
            </a:r>
          </a:p>
          <a:p>
            <a:endParaRPr lang="nb-NO" dirty="0"/>
          </a:p>
          <a:p>
            <a:r>
              <a:rPr lang="nb-NO" dirty="0"/>
              <a:t>Krever tillit i alle ledd </a:t>
            </a:r>
          </a:p>
          <a:p>
            <a:pPr lvl="1"/>
            <a:r>
              <a:rPr lang="nb-NO" dirty="0"/>
              <a:t>Gjennom hele den vertikale styringskjeden</a:t>
            </a:r>
          </a:p>
          <a:p>
            <a:endParaRPr lang="nb-NO" dirty="0"/>
          </a:p>
          <a:p>
            <a:r>
              <a:rPr lang="nb-NO" dirty="0"/>
              <a:t>Tillit må oversettes til lokal kontekst</a:t>
            </a:r>
          </a:p>
        </p:txBody>
      </p:sp>
    </p:spTree>
    <p:extLst>
      <p:ext uri="{BB962C8B-B14F-4D97-AF65-F5344CB8AC3E}">
        <p14:creationId xmlns:p14="http://schemas.microsoft.com/office/powerpoint/2010/main" val="180478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D2AEC8-965E-4E88-822C-1F0DB2978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Prosjekt om tillitsreform i offentlig sektor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F489DE0F-CBFD-460C-B7C1-7C9BD61AD0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45786" y="2073349"/>
            <a:ext cx="4761410" cy="3168502"/>
          </a:xfrm>
          <a:prstGeom prst="rect">
            <a:avLst/>
          </a:prstGeom>
        </p:spPr>
      </p:pic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045943A-E0DC-4C5B-A37E-7CE6F71D54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nb-NO" dirty="0"/>
          </a:p>
          <a:p>
            <a:r>
              <a:rPr lang="nb-NO" dirty="0" err="1"/>
              <a:t>Understanding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role</a:t>
            </a:r>
            <a:r>
              <a:rPr lang="nb-NO" dirty="0"/>
              <a:t> of trust in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institutions</a:t>
            </a:r>
            <a:r>
              <a:rPr lang="nb-NO" dirty="0"/>
              <a:t> of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welfare</a:t>
            </a:r>
            <a:r>
              <a:rPr lang="nb-NO" dirty="0"/>
              <a:t> </a:t>
            </a:r>
            <a:r>
              <a:rPr lang="nb-NO" dirty="0" err="1"/>
              <a:t>state</a:t>
            </a:r>
            <a:r>
              <a:rPr lang="nb-NO" dirty="0"/>
              <a:t> (2020-2023)</a:t>
            </a:r>
          </a:p>
          <a:p>
            <a:pPr lvl="1"/>
            <a:r>
              <a:rPr lang="nb-NO" dirty="0"/>
              <a:t>Oppmerksomhet rettet spesielt mot kommunal sektor</a:t>
            </a:r>
          </a:p>
          <a:p>
            <a:endParaRPr lang="nb-NO" dirty="0"/>
          </a:p>
          <a:p>
            <a:r>
              <a:rPr lang="nb-NO" dirty="0"/>
              <a:t>Data</a:t>
            </a:r>
          </a:p>
          <a:p>
            <a:pPr lvl="1"/>
            <a:r>
              <a:rPr lang="nb-NO" dirty="0"/>
              <a:t>Intervjuer på nasjonalt nivå (politikere, fagforeninger, store offentlige organisasjoner osv.)</a:t>
            </a:r>
          </a:p>
          <a:p>
            <a:pPr lvl="1"/>
            <a:r>
              <a:rPr lang="nb-NO" dirty="0"/>
              <a:t>Intervjuer i 20 kommuner som har drevet med/snust på «tillitsreform»</a:t>
            </a:r>
          </a:p>
          <a:p>
            <a:pPr lvl="1"/>
            <a:r>
              <a:rPr lang="nb-NO" dirty="0"/>
              <a:t>Spørreundersøkelse til alle norske, svenske og danske kommunedirektører</a:t>
            </a:r>
          </a:p>
          <a:p>
            <a:pPr lvl="1"/>
            <a:r>
              <a:rPr lang="nb-NO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Casestudier i 8 norske og 4 danske kommuner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892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stener">
            <a:extLst>
              <a:ext uri="{FF2B5EF4-FFF2-40B4-BE49-F238E27FC236}">
                <a16:creationId xmlns:a16="http://schemas.microsoft.com/office/drawing/2014/main" id="{D4EFBECD-109F-4C4E-8798-F2941C5CF22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3" r="12066"/>
          <a:stretch/>
        </p:blipFill>
        <p:spPr bwMode="auto">
          <a:xfrm>
            <a:off x="2522356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5F883DA-1840-5A46-825B-4B920DCCA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Dette skal jeg snakke om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7F04C4-CFF4-1241-836E-606BBA0F2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4201"/>
            <a:ext cx="4540624" cy="3742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nb-NO" dirty="0"/>
              <a:t>Hva er tillit? </a:t>
            </a:r>
          </a:p>
          <a:p>
            <a:r>
              <a:rPr lang="nb-NO" dirty="0"/>
              <a:t>Hva er en tillitsreform?</a:t>
            </a:r>
          </a:p>
          <a:p>
            <a:r>
              <a:rPr lang="nb-NO" dirty="0"/>
              <a:t>Hvorfor jobber man med tillit i kommunal sektor?</a:t>
            </a:r>
          </a:p>
          <a:p>
            <a:r>
              <a:rPr lang="nb-NO" dirty="0"/>
              <a:t>Hva innebærer innføringen av tillitsreformer/ tillitsbasert ledelse for kommunedirektøren?</a:t>
            </a:r>
          </a:p>
        </p:txBody>
      </p:sp>
    </p:spTree>
    <p:extLst>
      <p:ext uri="{BB962C8B-B14F-4D97-AF65-F5344CB8AC3E}">
        <p14:creationId xmlns:p14="http://schemas.microsoft.com/office/powerpoint/2010/main" val="269679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E60D35-34E0-492C-8FA8-690DCA3F1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Hva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er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tillit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1C9DC0-CD65-4046-9A1E-5DE13E17E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nb-NO" sz="2000" dirty="0"/>
              <a:t>Troen på at andre handler på en måte som er gunstig for deg</a:t>
            </a:r>
          </a:p>
          <a:p>
            <a:r>
              <a:rPr lang="nb-NO" sz="2000" dirty="0"/>
              <a:t>Jeg har tillit når jeg tror du tar vare på mine interesser selv om du har muligheten til å la være!</a:t>
            </a:r>
          </a:p>
          <a:p>
            <a:r>
              <a:rPr lang="nb-NO" sz="2000" dirty="0"/>
              <a:t>… og det gjør jeg fordi jeg tror du er </a:t>
            </a:r>
            <a:r>
              <a:rPr lang="nb-NO" sz="2000" b="1" dirty="0"/>
              <a:t>kompetent</a:t>
            </a:r>
            <a:r>
              <a:rPr lang="nb-NO" sz="2000" dirty="0"/>
              <a:t>, har gode </a:t>
            </a:r>
            <a:r>
              <a:rPr lang="nb-NO" sz="2000" b="1" dirty="0"/>
              <a:t>hensikter</a:t>
            </a:r>
            <a:r>
              <a:rPr lang="nb-NO" sz="2000" dirty="0"/>
              <a:t> og </a:t>
            </a:r>
            <a:r>
              <a:rPr lang="nb-NO" sz="2000" b="1" dirty="0"/>
              <a:t>følger reglene </a:t>
            </a:r>
            <a:r>
              <a:rPr lang="nb-NO" sz="2000" dirty="0"/>
              <a:t>vi har blitt enige om (integritet)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lassholder for innhold 10">
            <a:extLst>
              <a:ext uri="{FF2B5EF4-FFF2-40B4-BE49-F238E27FC236}">
                <a16:creationId xmlns:a16="http://schemas.microsoft.com/office/drawing/2014/main" id="{C4645BB5-E709-4664-860A-AAA1848073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05862" y="1847302"/>
            <a:ext cx="6019331" cy="3160149"/>
          </a:xfrm>
          <a:prstGeom prst="rect">
            <a:avLst/>
          </a:prstGeom>
          <a:effectLst/>
        </p:spPr>
      </p:pic>
      <p:sp>
        <p:nvSpPr>
          <p:cNvPr id="12" name="TekstSylinder 11">
            <a:extLst>
              <a:ext uri="{FF2B5EF4-FFF2-40B4-BE49-F238E27FC236}">
                <a16:creationId xmlns:a16="http://schemas.microsoft.com/office/drawing/2014/main" id="{C4B48847-C5FA-4729-87C3-5A5B13D301B4}"/>
              </a:ext>
            </a:extLst>
          </p:cNvPr>
          <p:cNvSpPr txBox="1"/>
          <p:nvPr/>
        </p:nvSpPr>
        <p:spPr>
          <a:xfrm>
            <a:off x="5405862" y="4691437"/>
            <a:ext cx="6019331" cy="316014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nb-NO" sz="1300">
                <a:solidFill>
                  <a:srgbClr val="FFFFFF"/>
                </a:solidFill>
              </a:rPr>
              <a:t> Mayer et al. 1995</a:t>
            </a:r>
          </a:p>
        </p:txBody>
      </p:sp>
    </p:spTree>
    <p:extLst>
      <p:ext uri="{BB962C8B-B14F-4D97-AF65-F5344CB8AC3E}">
        <p14:creationId xmlns:p14="http://schemas.microsoft.com/office/powerpoint/2010/main" val="2246059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927EBA3B-4A53-49E8-986F-FE0D37CD3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437" y="365125"/>
            <a:ext cx="1003536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Hva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er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tillitsreform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Arbeidsdefinisjon</a:t>
            </a: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218DA1F0-088B-4E26-B1AC-959E3BB61D9D}"/>
              </a:ext>
            </a:extLst>
          </p:cNvPr>
          <p:cNvSpPr txBox="1"/>
          <p:nvPr/>
        </p:nvSpPr>
        <p:spPr>
          <a:xfrm>
            <a:off x="1318437" y="2048226"/>
            <a:ext cx="97075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nb-NO" sz="2800" dirty="0"/>
              <a:t>En måte å organisere arbeidslivet på som legger til grunn at arbeidsgiver og arbeidstaker har tillit til hverandre</a:t>
            </a:r>
          </a:p>
        </p:txBody>
      </p:sp>
      <p:graphicFrame>
        <p:nvGraphicFramePr>
          <p:cNvPr id="7" name="Plassholder for innhold 4">
            <a:extLst>
              <a:ext uri="{FF2B5EF4-FFF2-40B4-BE49-F238E27FC236}">
                <a16:creationId xmlns:a16="http://schemas.microsoft.com/office/drawing/2014/main" id="{57F930E4-0958-4249-B831-FB45738711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699347"/>
              </p:ext>
            </p:extLst>
          </p:nvPr>
        </p:nvGraphicFramePr>
        <p:xfrm>
          <a:off x="838200" y="243921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1538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02DECD-AADF-5E44-BB93-5F6A151F6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Tillit i organisasjoner – bra for det meste</a:t>
            </a:r>
          </a:p>
        </p:txBody>
      </p:sp>
      <p:sp>
        <p:nvSpPr>
          <p:cNvPr id="5" name="Tekstfelt 10">
            <a:extLst>
              <a:ext uri="{FF2B5EF4-FFF2-40B4-BE49-F238E27FC236}">
                <a16:creationId xmlns:a16="http://schemas.microsoft.com/office/drawing/2014/main" id="{AEAA9A23-38DB-4971-9C8C-520822926B53}"/>
              </a:ext>
            </a:extLst>
          </p:cNvPr>
          <p:cNvSpPr txBox="1"/>
          <p:nvPr/>
        </p:nvSpPr>
        <p:spPr>
          <a:xfrm>
            <a:off x="4139778" y="6176963"/>
            <a:ext cx="160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(Bentzen 2018)</a:t>
            </a:r>
            <a:endParaRPr lang="en-US" dirty="0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9C08E7B9-FE6E-4C44-9216-C355F79AE4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endParaRPr lang="nb-NO" dirty="0"/>
          </a:p>
          <a:p>
            <a:pPr lvl="0"/>
            <a:r>
              <a:rPr lang="nb-NO" dirty="0"/>
              <a:t>Fremmer produktivitet og kvalitet i oppgaveløsningen</a:t>
            </a:r>
          </a:p>
          <a:p>
            <a:pPr lvl="0"/>
            <a:r>
              <a:rPr lang="nb-NO" dirty="0"/>
              <a:t>Positivt forbundet med engasjement, motivasjon og tilfredshet hos arbeidstakere</a:t>
            </a:r>
          </a:p>
          <a:p>
            <a:pPr lvl="0"/>
            <a:r>
              <a:rPr lang="nb-NO" dirty="0"/>
              <a:t>Gjør endringsprosesser lettere</a:t>
            </a:r>
          </a:p>
          <a:p>
            <a:pPr marL="0" lvl="0" indent="0">
              <a:buNone/>
            </a:pPr>
            <a:endParaRPr lang="nb-NO" dirty="0"/>
          </a:p>
        </p:txBody>
      </p:sp>
      <p:pic>
        <p:nvPicPr>
          <p:cNvPr id="6" name="Billede 8">
            <a:extLst>
              <a:ext uri="{FF2B5EF4-FFF2-40B4-BE49-F238E27FC236}">
                <a16:creationId xmlns:a16="http://schemas.microsoft.com/office/drawing/2014/main" id="{4A0DE867-965B-7E47-8FC7-E5EABC3B04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91034" y="2351134"/>
            <a:ext cx="3294895" cy="262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66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558D6A-437A-4F42-8AD9-B76C1BAF4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Tillit i norske kommuner</a:t>
            </a: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0F128356-1CD1-2546-B379-0201A0FC92A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35908201"/>
              </p:ext>
            </p:extLst>
          </p:nvPr>
        </p:nvGraphicFramePr>
        <p:xfrm>
          <a:off x="838200" y="1825625"/>
          <a:ext cx="470849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Plassholder for innhold 11">
            <a:extLst>
              <a:ext uri="{FF2B5EF4-FFF2-40B4-BE49-F238E27FC236}">
                <a16:creationId xmlns:a16="http://schemas.microsoft.com/office/drawing/2014/main" id="{8265FA1B-9BFB-403A-9B54-8D53AAF19D8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2522135"/>
          <a:ext cx="5181600" cy="3654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3" name="TekstSylinder 12">
            <a:extLst>
              <a:ext uri="{FF2B5EF4-FFF2-40B4-BE49-F238E27FC236}">
                <a16:creationId xmlns:a16="http://schemas.microsoft.com/office/drawing/2014/main" id="{36A641E1-3F1C-4614-B10F-E6C53A59685A}"/>
              </a:ext>
            </a:extLst>
          </p:cNvPr>
          <p:cNvSpPr txBox="1"/>
          <p:nvPr/>
        </p:nvSpPr>
        <p:spPr>
          <a:xfrm>
            <a:off x="7094136" y="2069960"/>
            <a:ext cx="425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Hovedsakelig initiert av administrasjonen</a:t>
            </a:r>
          </a:p>
        </p:txBody>
      </p:sp>
    </p:spTree>
    <p:extLst>
      <p:ext uri="{BB962C8B-B14F-4D97-AF65-F5344CB8AC3E}">
        <p14:creationId xmlns:p14="http://schemas.microsoft.com/office/powerpoint/2010/main" val="3486574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BD01CF-BCBB-48AD-A35C-2AD668256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Hvem skal ha tillit til hvem?</a:t>
            </a:r>
            <a:br>
              <a:rPr lang="nb-NO" dirty="0"/>
            </a:br>
            <a:r>
              <a:rPr lang="nb-NO" sz="2800" dirty="0"/>
              <a:t>Vertikal tillit i fokus</a:t>
            </a:r>
            <a:endParaRPr lang="nb-NO" sz="3200" dirty="0"/>
          </a:p>
        </p:txBody>
      </p:sp>
      <p:graphicFrame>
        <p:nvGraphicFramePr>
          <p:cNvPr id="7" name="Tabell 5">
            <a:extLst>
              <a:ext uri="{FF2B5EF4-FFF2-40B4-BE49-F238E27FC236}">
                <a16:creationId xmlns:a16="http://schemas.microsoft.com/office/drawing/2014/main" id="{678EFEBB-8F36-429F-AA2C-8C7516001AD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83968629"/>
              </p:ext>
            </p:extLst>
          </p:nvPr>
        </p:nvGraphicFramePr>
        <p:xfrm>
          <a:off x="5916706" y="1816194"/>
          <a:ext cx="5235388" cy="3693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635">
                  <a:extLst>
                    <a:ext uri="{9D8B030D-6E8A-4147-A177-3AD203B41FA5}">
                      <a16:colId xmlns:a16="http://schemas.microsoft.com/office/drawing/2014/main" val="2410491232"/>
                    </a:ext>
                  </a:extLst>
                </a:gridCol>
                <a:gridCol w="824753">
                  <a:extLst>
                    <a:ext uri="{9D8B030D-6E8A-4147-A177-3AD203B41FA5}">
                      <a16:colId xmlns:a16="http://schemas.microsoft.com/office/drawing/2014/main" val="1655415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Hvilke tillitsrelasjoner er særlig i fokus?</a:t>
                      </a:r>
                      <a:endParaRPr lang="nb-NO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b="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013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b="0" i="1" dirty="0"/>
                        <a:t>Politikere og kommuneadministrasjonen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b="0" i="1" dirty="0"/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48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/>
                        <a:t>Ledere og ansatte i virksomheter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b="1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32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i="1" dirty="0"/>
                        <a:t>Kommunen og innbyggerne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b="0" i="1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60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/>
                        <a:t>Kommuneadministrasjonen og virksomhetene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757259"/>
                  </a:ext>
                </a:extLst>
              </a:tr>
              <a:tr h="468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/>
                        <a:t>Arbeidsgivere og arbeidstakerorganisasjoner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/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920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i="1" dirty="0"/>
                        <a:t>Kommunen og næringslivet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b="0" i="1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151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/>
                        <a:t>Ansatte internt i virksomheter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b="1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692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800" b="0" i="1" dirty="0"/>
                        <a:t>Kommunen og frivillige organisasjoner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b="0" i="1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029628"/>
                  </a:ext>
                </a:extLst>
              </a:tr>
            </a:tbl>
          </a:graphicData>
        </a:graphic>
      </p:graphicFrame>
      <p:pic>
        <p:nvPicPr>
          <p:cNvPr id="8" name="Billede 2">
            <a:extLst>
              <a:ext uri="{FF2B5EF4-FFF2-40B4-BE49-F238E27FC236}">
                <a16:creationId xmlns:a16="http://schemas.microsoft.com/office/drawing/2014/main" id="{E62511E1-5D2A-4044-8B53-8376A0D1FFF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06" y="2443189"/>
            <a:ext cx="4308864" cy="281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996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6049</TotalTime>
  <Words>1299</Words>
  <Application>Microsoft Office PowerPoint</Application>
  <PresentationFormat>Widescreen</PresentationFormat>
  <Paragraphs>243</Paragraphs>
  <Slides>21</Slides>
  <Notes>10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Georgia</vt:lpstr>
      <vt:lpstr>Office-tema</vt:lpstr>
      <vt:lpstr>Hva er egentlig en tillitsreform? Og hva innebærer tillitsreform/ tillitsbasert ledelse for kommunedirektører?</vt:lpstr>
      <vt:lpstr>Aktualisert med ny regjering</vt:lpstr>
      <vt:lpstr>Prosjekt om tillitsreform i offentlig sektor</vt:lpstr>
      <vt:lpstr>Dette skal jeg snakke om</vt:lpstr>
      <vt:lpstr>Hva er tillit?</vt:lpstr>
      <vt:lpstr>Hva er en tillitsreform? Arbeidsdefinisjon </vt:lpstr>
      <vt:lpstr>Tillit i organisasjoner – bra for det meste</vt:lpstr>
      <vt:lpstr>Tillit i norske kommuner</vt:lpstr>
      <vt:lpstr>Hvem skal ha tillit til hvem? Vertikal tillit i fokus</vt:lpstr>
      <vt:lpstr>På hvilke områder?</vt:lpstr>
      <vt:lpstr>Og hvordan? Mer «talk» enn «walk»</vt:lpstr>
      <vt:lpstr>Hvorfor jobber man med tillit i kommunal sektor?</vt:lpstr>
      <vt:lpstr>Hva betyr tillitsreform for kommunedirektørers mulighet for styring og ledelse?</vt:lpstr>
      <vt:lpstr>PowerPoint-presentasjon</vt:lpstr>
      <vt:lpstr>Tillitsreform reiser noen dilemmaer</vt:lpstr>
      <vt:lpstr>Utfordringer i arbeidet med tillit</vt:lpstr>
      <vt:lpstr>Tillit/tillitsreform som idé</vt:lpstr>
      <vt:lpstr>PowerPoint-presentasjon</vt:lpstr>
      <vt:lpstr>PowerPoint-presentasjon</vt:lpstr>
      <vt:lpstr>PowerPoint-presentasjon</vt:lpstr>
      <vt:lpstr>Hva er - og hva innebærer - «tillitsreform»?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Hva er egentlig en tillitsreform, og hvorfor trenger man det?</dc:title>
  <dc:creator>Microsoft Office-bruker</dc:creator>
  <cp:lastModifiedBy>Gudrun Grindaker</cp:lastModifiedBy>
  <cp:revision>133</cp:revision>
  <cp:lastPrinted>2022-03-09T07:55:03Z</cp:lastPrinted>
  <dcterms:created xsi:type="dcterms:W3CDTF">2020-09-01T04:10:19Z</dcterms:created>
  <dcterms:modified xsi:type="dcterms:W3CDTF">2022-03-14T11:26:04Z</dcterms:modified>
</cp:coreProperties>
</file>